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57" r:id="rId3"/>
    <p:sldId id="337" r:id="rId4"/>
    <p:sldId id="338" r:id="rId5"/>
    <p:sldId id="258" r:id="rId6"/>
    <p:sldId id="259" r:id="rId7"/>
    <p:sldId id="260" r:id="rId8"/>
    <p:sldId id="261" r:id="rId9"/>
    <p:sldId id="262" r:id="rId10"/>
    <p:sldId id="263" r:id="rId11"/>
    <p:sldId id="264" r:id="rId12"/>
    <p:sldId id="328" r:id="rId13"/>
    <p:sldId id="330" r:id="rId14"/>
    <p:sldId id="329"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9" r:id="rId29"/>
    <p:sldId id="280" r:id="rId30"/>
    <p:sldId id="281" r:id="rId31"/>
    <p:sldId id="282" r:id="rId32"/>
    <p:sldId id="424" r:id="rId33"/>
    <p:sldId id="425" r:id="rId34"/>
    <p:sldId id="427" r:id="rId35"/>
    <p:sldId id="426" r:id="rId36"/>
    <p:sldId id="429" r:id="rId37"/>
    <p:sldId id="430" r:id="rId38"/>
    <p:sldId id="432" r:id="rId39"/>
    <p:sldId id="435" r:id="rId40"/>
    <p:sldId id="433" r:id="rId41"/>
    <p:sldId id="434"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340" r:id="rId57"/>
    <p:sldId id="297" r:id="rId58"/>
    <p:sldId id="298" r:id="rId59"/>
    <p:sldId id="299" r:id="rId60"/>
    <p:sldId id="302" r:id="rId61"/>
    <p:sldId id="301" r:id="rId62"/>
    <p:sldId id="339" r:id="rId63"/>
    <p:sldId id="341" r:id="rId64"/>
    <p:sldId id="342"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1" r:id="rId78"/>
    <p:sldId id="422" r:id="rId79"/>
    <p:sldId id="423" r:id="rId80"/>
    <p:sldId id="364" r:id="rId81"/>
    <p:sldId id="366" r:id="rId82"/>
    <p:sldId id="367" r:id="rId83"/>
    <p:sldId id="437" r:id="rId84"/>
    <p:sldId id="438" r:id="rId85"/>
    <p:sldId id="444" r:id="rId86"/>
    <p:sldId id="439" r:id="rId87"/>
    <p:sldId id="440" r:id="rId88"/>
    <p:sldId id="441" r:id="rId89"/>
    <p:sldId id="442" r:id="rId90"/>
    <p:sldId id="443" r:id="rId91"/>
    <p:sldId id="303" r:id="rId92"/>
    <p:sldId id="436" r:id="rId93"/>
    <p:sldId id="304" r:id="rId94"/>
    <p:sldId id="305" r:id="rId95"/>
    <p:sldId id="306" r:id="rId96"/>
    <p:sldId id="307" r:id="rId97"/>
    <p:sldId id="309" r:id="rId98"/>
    <p:sldId id="308" r:id="rId99"/>
    <p:sldId id="311" r:id="rId100"/>
    <p:sldId id="312" r:id="rId101"/>
    <p:sldId id="313" r:id="rId102"/>
    <p:sldId id="314" r:id="rId103"/>
    <p:sldId id="315" r:id="rId104"/>
    <p:sldId id="316" r:id="rId105"/>
    <p:sldId id="317" r:id="rId106"/>
    <p:sldId id="318" r:id="rId107"/>
    <p:sldId id="319" r:id="rId108"/>
    <p:sldId id="320" r:id="rId109"/>
    <p:sldId id="331" r:id="rId110"/>
    <p:sldId id="332" r:id="rId111"/>
    <p:sldId id="321" r:id="rId112"/>
    <p:sldId id="322" r:id="rId113"/>
    <p:sldId id="323" r:id="rId114"/>
    <p:sldId id="324" r:id="rId115"/>
    <p:sldId id="325" r:id="rId116"/>
    <p:sldId id="326" r:id="rId117"/>
    <p:sldId id="327" r:id="rId118"/>
    <p:sldId id="333" r:id="rId119"/>
    <p:sldId id="334" r:id="rId120"/>
    <p:sldId id="335" r:id="rId121"/>
    <p:sldId id="336"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6038-4AE8-4701-872A-5958947B3CDE}" type="datetimeFigureOut">
              <a:rPr lang="en-IN" smtClean="0"/>
              <a:t>22-11-2024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7B07E-CEA8-4917-B769-D4FFA69D52B7}" type="slidenum">
              <a:rPr lang="en-IN" smtClean="0"/>
              <a:t>‹#›</a:t>
            </a:fld>
            <a:endParaRPr lang="en-IN"/>
          </a:p>
        </p:txBody>
      </p:sp>
    </p:spTree>
    <p:extLst>
      <p:ext uri="{BB962C8B-B14F-4D97-AF65-F5344CB8AC3E}">
        <p14:creationId xmlns:p14="http://schemas.microsoft.com/office/powerpoint/2010/main" val="2910209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E8E53-FB47-4CBB-8CE0-B6A37821A0A1}" type="slidenum">
              <a:rPr lang="en-US" smtClean="0"/>
              <a:t>67</a:t>
            </a:fld>
            <a:endParaRPr lang="en-US" dirty="0"/>
          </a:p>
        </p:txBody>
      </p:sp>
    </p:spTree>
    <p:extLst>
      <p:ext uri="{BB962C8B-B14F-4D97-AF65-F5344CB8AC3E}">
        <p14:creationId xmlns:p14="http://schemas.microsoft.com/office/powerpoint/2010/main" val="406215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68</a:t>
            </a:fld>
            <a:endParaRPr lang="en-US" dirty="0"/>
          </a:p>
        </p:txBody>
      </p:sp>
    </p:spTree>
    <p:extLst>
      <p:ext uri="{BB962C8B-B14F-4D97-AF65-F5344CB8AC3E}">
        <p14:creationId xmlns:p14="http://schemas.microsoft.com/office/powerpoint/2010/main" val="169055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763F-A5C6-14A1-43FC-8800A2CECF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FBEAAE-C67F-32E0-1499-A0F80D619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A0E98F-9004-8762-A174-53A7A85300A4}"/>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C91EF672-343A-8031-42DB-C34DA3910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2F27A-871B-A99C-71E1-E401B7F29846}"/>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114783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06FE-23DF-8497-3FCF-04B2C74789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DE6490-24C3-A53B-E852-E8B7E4F23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D4023A-8059-9546-160F-6E1828ADE977}"/>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974C61D2-C576-14CA-A865-2E9E2F7B6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1A6722-AF83-045C-484C-913920F54024}"/>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19103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47EB0-CB88-3463-6D66-4A6A5793F6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14F509-E869-59EE-1AFB-3D19187E8A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49346F-944F-9B7B-28E6-7641F4844A30}"/>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BFABEB70-FBE9-1858-D882-B0BFFE88C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0B1829-F5B9-4CD0-250A-025F0E1E26E0}"/>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278241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7398-BCB7-AD78-C61E-17DFD792C397}"/>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EA81E5C8-1CEA-86C4-4591-01921ABAB617}"/>
              </a:ext>
            </a:extLst>
          </p:cNvPr>
          <p:cNvSpPr>
            <a:spLocks noGrp="1"/>
          </p:cNvSpPr>
          <p:nvPr>
            <p:ph idx="1"/>
          </p:nvPr>
        </p:nvSpPr>
        <p:spPr/>
        <p:txBody>
          <a:bodyPr>
            <a:normAutofit/>
          </a:bodyPr>
          <a:lstStyle>
            <a:lvl1pPr>
              <a:defRPr sz="2400">
                <a:latin typeface="Times New Roman" panose="02020603050405020304" pitchFamily="18" charset="0"/>
                <a:cs typeface="Times New Roman" panose="02020603050405020304" pitchFamily="18" charset="0"/>
              </a:defRPr>
            </a:lvl1pPr>
            <a:lvl2pPr>
              <a:defRPr sz="24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442DDC2-53E9-AEF9-8E32-A65ED99CBC95}"/>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4B4C8CEE-05E4-0976-794E-9216CA19ED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8A3DB-8EC6-2846-84D9-F633CA052390}"/>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1731152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BE8C-A5BD-F3D0-60D4-48F7249CD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6880AA-EA7F-D603-17EC-C103B91232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15A357-CAB2-DB37-A91E-0AA0E043D8AF}"/>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CD4F7B93-8E1C-DA4B-43EF-690BAF3FB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0FA3FD-E8AA-5949-F174-8FDFDF2B7DDC}"/>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352951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0951-26AA-C577-912E-61A5A87B25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422EC5-6FDF-A986-268C-C73B2AAA2D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BB0E85-4864-BBEE-E26A-4669480716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33E888-E31E-08B9-8685-C8D7EF955E52}"/>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6" name="Footer Placeholder 5">
            <a:extLst>
              <a:ext uri="{FF2B5EF4-FFF2-40B4-BE49-F238E27FC236}">
                <a16:creationId xmlns:a16="http://schemas.microsoft.com/office/drawing/2014/main" id="{35C008B9-E41C-C2FF-938D-53D8689B77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740BE0-41AE-10E8-84C2-F450E40C6708}"/>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1322630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3633-EE78-39A7-9DD3-4E7FA4679C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4ABBF1-B388-B35E-653A-9F4A7D0E8A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B7230-68D6-6B19-39A2-1288E438D3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3FEF5B-4902-F728-A447-82433B946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1E207-B3CA-8685-E003-37380FE07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0E6A51-AEB3-DD9F-D3D0-631E1A1869EC}"/>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8" name="Footer Placeholder 7">
            <a:extLst>
              <a:ext uri="{FF2B5EF4-FFF2-40B4-BE49-F238E27FC236}">
                <a16:creationId xmlns:a16="http://schemas.microsoft.com/office/drawing/2014/main" id="{401974E2-1493-573E-4D30-178669C5D6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A356FE-23CE-98D3-6EC0-0203F78F0937}"/>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414375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06938-407E-587F-850C-D9CAB58A7B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C939CB-7C4C-64CF-5E75-8D17A59664D6}"/>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4" name="Footer Placeholder 3">
            <a:extLst>
              <a:ext uri="{FF2B5EF4-FFF2-40B4-BE49-F238E27FC236}">
                <a16:creationId xmlns:a16="http://schemas.microsoft.com/office/drawing/2014/main" id="{FE334B2D-E219-951E-9603-4538A9AC56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5B22BE-518D-659E-3683-8FA92FDD0066}"/>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424057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D0E76-D34E-C296-57AA-1FEFD07FD828}"/>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3" name="Footer Placeholder 2">
            <a:extLst>
              <a:ext uri="{FF2B5EF4-FFF2-40B4-BE49-F238E27FC236}">
                <a16:creationId xmlns:a16="http://schemas.microsoft.com/office/drawing/2014/main" id="{FD99B455-1F7E-E431-9F4C-2B83C6D74C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D470A6-A5F8-131B-9D09-F98D21660B34}"/>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2805601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BC77-9FC0-ECB8-B4CB-73F7E61A94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C2F511-D39A-958D-1A88-CCA0641D31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05F856-65E1-044F-FE1D-6FDBD9380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119C1D-C72E-BDCD-9506-E7227E6273CB}"/>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6" name="Footer Placeholder 5">
            <a:extLst>
              <a:ext uri="{FF2B5EF4-FFF2-40B4-BE49-F238E27FC236}">
                <a16:creationId xmlns:a16="http://schemas.microsoft.com/office/drawing/2014/main" id="{BE52D118-8856-405B-31B6-0828D0C6A3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E22240-1C24-BE3E-173F-9436F836D4E7}"/>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249331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7486-A36E-54EF-9F2D-437AD58D4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092D65-A9E8-03A5-1321-09971D5CB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54F8F9-E076-3B02-5650-2F71DE95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0B0C4-6FF0-8618-D395-9AB28254CFC7}"/>
              </a:ext>
            </a:extLst>
          </p:cNvPr>
          <p:cNvSpPr>
            <a:spLocks noGrp="1"/>
          </p:cNvSpPr>
          <p:nvPr>
            <p:ph type="dt" sz="half" idx="10"/>
          </p:nvPr>
        </p:nvSpPr>
        <p:spPr/>
        <p:txBody>
          <a:bodyPr/>
          <a:lstStyle/>
          <a:p>
            <a:fld id="{B19B2519-F2F1-4E2C-BA21-01F1BBFC556B}" type="datetimeFigureOut">
              <a:rPr lang="en-IN" smtClean="0"/>
              <a:t>22-11-2024</a:t>
            </a:fld>
            <a:endParaRPr lang="en-IN"/>
          </a:p>
        </p:txBody>
      </p:sp>
      <p:sp>
        <p:nvSpPr>
          <p:cNvPr id="6" name="Footer Placeholder 5">
            <a:extLst>
              <a:ext uri="{FF2B5EF4-FFF2-40B4-BE49-F238E27FC236}">
                <a16:creationId xmlns:a16="http://schemas.microsoft.com/office/drawing/2014/main" id="{626A77AA-A7A1-5C04-7BF0-A02F2099FC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DE625-485C-C9FD-7F34-F34835D58FB7}"/>
              </a:ext>
            </a:extLst>
          </p:cNvPr>
          <p:cNvSpPr>
            <a:spLocks noGrp="1"/>
          </p:cNvSpPr>
          <p:nvPr>
            <p:ph type="sldNum" sz="quarter" idx="12"/>
          </p:nvPr>
        </p:nvSpPr>
        <p:spPr/>
        <p:txBody>
          <a:bodyPr/>
          <a:lstStyle/>
          <a:p>
            <a:fld id="{1D60CBFD-F8A8-4DE2-ACFF-5374EF735A0D}" type="slidenum">
              <a:rPr lang="en-IN" smtClean="0"/>
              <a:t>‹#›</a:t>
            </a:fld>
            <a:endParaRPr lang="en-IN"/>
          </a:p>
        </p:txBody>
      </p:sp>
    </p:spTree>
    <p:extLst>
      <p:ext uri="{BB962C8B-B14F-4D97-AF65-F5344CB8AC3E}">
        <p14:creationId xmlns:p14="http://schemas.microsoft.com/office/powerpoint/2010/main" val="3018415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B62EDA-E48A-5ADE-856F-22E393C6AF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26B4E-D576-6469-D77A-450C7A68CD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BE3239-4E03-DFED-1798-6665E9B5E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9B2519-F2F1-4E2C-BA21-01F1BBFC556B}" type="datetimeFigureOut">
              <a:rPr lang="en-IN" smtClean="0"/>
              <a:t>22-11-2024</a:t>
            </a:fld>
            <a:endParaRPr lang="en-IN"/>
          </a:p>
        </p:txBody>
      </p:sp>
      <p:sp>
        <p:nvSpPr>
          <p:cNvPr id="5" name="Footer Placeholder 4">
            <a:extLst>
              <a:ext uri="{FF2B5EF4-FFF2-40B4-BE49-F238E27FC236}">
                <a16:creationId xmlns:a16="http://schemas.microsoft.com/office/drawing/2014/main" id="{3AA3E9F7-59C2-5BDE-C8D1-A7A65CC5E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D6ED7FB-916F-C93E-172E-624E3316C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60CBFD-F8A8-4DE2-ACFF-5374EF735A0D}" type="slidenum">
              <a:rPr lang="en-IN" smtClean="0"/>
              <a:t>‹#›</a:t>
            </a:fld>
            <a:endParaRPr lang="en-IN"/>
          </a:p>
        </p:txBody>
      </p:sp>
    </p:spTree>
    <p:extLst>
      <p:ext uri="{BB962C8B-B14F-4D97-AF65-F5344CB8AC3E}">
        <p14:creationId xmlns:p14="http://schemas.microsoft.com/office/powerpoint/2010/main" val="649489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8888/notebooks/Fibonacci%20search.ipynb"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localhost:8888/notebooks/Golden_improved.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51.png"/><Relationship Id="rId7"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150.png"/><Relationship Id="rId9" Type="http://schemas.openxmlformats.org/officeDocument/2006/relationships/image" Target="../media/image180.png"/></Relationships>
</file>

<file path=ppt/slides/_rels/slide6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51.png"/><Relationship Id="rId7" Type="http://schemas.openxmlformats.org/officeDocument/2006/relationships/image" Target="../media/image170.png"/><Relationship Id="rId12" Type="http://schemas.openxmlformats.org/officeDocument/2006/relationships/image" Target="../media/image27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60.png"/><Relationship Id="rId5" Type="http://schemas.openxmlformats.org/officeDocument/2006/relationships/image" Target="../media/image220.png"/><Relationship Id="rId10" Type="http://schemas.openxmlformats.org/officeDocument/2006/relationships/image" Target="../media/image251.png"/><Relationship Id="rId4" Type="http://schemas.openxmlformats.org/officeDocument/2006/relationships/image" Target="../media/image150.png"/><Relationship Id="rId9" Type="http://schemas.openxmlformats.org/officeDocument/2006/relationships/image" Target="../media/image241.png"/></Relationships>
</file>

<file path=ppt/slides/_rels/slide6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0.png"/><Relationship Id="rId7" Type="http://schemas.openxmlformats.org/officeDocument/2006/relationships/image" Target="../media/image44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30.png"/><Relationship Id="rId5" Type="http://schemas.openxmlformats.org/officeDocument/2006/relationships/image" Target="../media/image450.png"/><Relationship Id="rId4" Type="http://schemas.openxmlformats.org/officeDocument/2006/relationships/image" Target="../media/image420.png"/><Relationship Id="rId9" Type="http://schemas.openxmlformats.org/officeDocument/2006/relationships/image" Target="../media/image460.png"/></Relationships>
</file>

<file path=ppt/slides/_rels/slide81.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70.png"/><Relationship Id="rId7" Type="http://schemas.openxmlformats.org/officeDocument/2006/relationships/image" Target="../media/image570.png"/><Relationship Id="rId2" Type="http://schemas.openxmlformats.org/officeDocument/2006/relationships/slideLayout" Target="../slideLayouts/slideLayout2.xml"/><Relationship Id="rId1" Type="http://schemas.openxmlformats.org/officeDocument/2006/relationships/tags" Target="../tags/tag2.xml"/><Relationship Id="rId10" Type="http://schemas.openxmlformats.org/officeDocument/2006/relationships/image" Target="../media/image510.png"/><Relationship Id="rId9" Type="http://schemas.openxmlformats.org/officeDocument/2006/relationships/image" Target="../media/image500.png"/></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4.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9139AA-FABC-A76D-27E5-830F5D9B2DF0}"/>
              </a:ext>
            </a:extLst>
          </p:cNvPr>
          <p:cNvSpPr>
            <a:spLocks noGrp="1"/>
          </p:cNvSpPr>
          <p:nvPr>
            <p:ph type="ctrTitle"/>
          </p:nvPr>
        </p:nvSpPr>
        <p:spPr>
          <a:xfrm>
            <a:off x="4038600" y="1939159"/>
            <a:ext cx="7644627" cy="2751086"/>
          </a:xfrm>
        </p:spPr>
        <p:txBody>
          <a:bodyPr>
            <a:normAutofit/>
          </a:bodyPr>
          <a:lstStyle/>
          <a:p>
            <a:pPr algn="r">
              <a:spcAft>
                <a:spcPts val="800"/>
              </a:spcAft>
            </a:pPr>
            <a:r>
              <a:rPr lang="en-US" b="1" kern="100">
                <a:effectLst/>
                <a:latin typeface="Times New Roman" panose="02020603050405020304" pitchFamily="18" charset="0"/>
                <a:ea typeface="Aptos" panose="020B0004020202020204" pitchFamily="34" charset="0"/>
                <a:cs typeface="Times New Roman" panose="02020603050405020304" pitchFamily="18" charset="0"/>
              </a:rPr>
              <a:t>Convex Optimization</a:t>
            </a:r>
            <a:br>
              <a:rPr lang="en-IN" kern="100">
                <a:effectLst/>
                <a:latin typeface="Aptos" panose="020B0004020202020204" pitchFamily="34" charset="0"/>
                <a:ea typeface="Aptos" panose="020B0004020202020204" pitchFamily="34" charset="0"/>
                <a:cs typeface="Times New Roman" panose="02020603050405020304" pitchFamily="18" charset="0"/>
              </a:rPr>
            </a:br>
            <a:br>
              <a:rPr lang="en-IN" kern="100">
                <a:effectLst/>
                <a:latin typeface="Aptos" panose="020B0004020202020204" pitchFamily="34" charset="0"/>
                <a:ea typeface="Aptos" panose="020B0004020202020204" pitchFamily="34" charset="0"/>
                <a:cs typeface="Times New Roman" panose="02020603050405020304" pitchFamily="18" charset="0"/>
              </a:rPr>
            </a:br>
            <a:endParaRPr lang="en-IN"/>
          </a:p>
        </p:txBody>
      </p:sp>
      <p:sp>
        <p:nvSpPr>
          <p:cNvPr id="3" name="Subtitle 2">
            <a:extLst>
              <a:ext uri="{FF2B5EF4-FFF2-40B4-BE49-F238E27FC236}">
                <a16:creationId xmlns:a16="http://schemas.microsoft.com/office/drawing/2014/main" id="{05520222-A87B-3B64-0112-56ACB80E6299}"/>
              </a:ext>
            </a:extLst>
          </p:cNvPr>
          <p:cNvSpPr>
            <a:spLocks noGrp="1"/>
          </p:cNvSpPr>
          <p:nvPr>
            <p:ph type="subTitle" idx="1"/>
          </p:nvPr>
        </p:nvSpPr>
        <p:spPr>
          <a:xfrm>
            <a:off x="4038600" y="4782320"/>
            <a:ext cx="7644627" cy="1329443"/>
          </a:xfrm>
        </p:spPr>
        <p:txBody>
          <a:bodyPr>
            <a:normAutofit/>
          </a:bodyPr>
          <a:lstStyle/>
          <a:p>
            <a:pPr algn="r"/>
            <a:r>
              <a:rPr lang="en-US" b="1" kern="100">
                <a:effectLst/>
                <a:latin typeface="Times New Roman" panose="02020603050405020304" pitchFamily="18" charset="0"/>
                <a:ea typeface="Aptos" panose="020B0004020202020204" pitchFamily="34" charset="0"/>
                <a:cs typeface="Times New Roman" panose="02020603050405020304" pitchFamily="18" charset="0"/>
              </a:rPr>
              <a:t>Rupaj Kumar Nayak</a:t>
            </a:r>
          </a:p>
          <a:p>
            <a:pPr algn="r"/>
            <a:r>
              <a:rPr lang="en-US" b="1" kern="100">
                <a:latin typeface="Times New Roman" panose="02020603050405020304" pitchFamily="18" charset="0"/>
                <a:cs typeface="Times New Roman" panose="02020603050405020304" pitchFamily="18" charset="0"/>
              </a:rPr>
              <a:t>IIIT Bhubaneswar</a:t>
            </a:r>
            <a:endParaRPr lang="en-IN"/>
          </a:p>
        </p:txBody>
      </p:sp>
    </p:spTree>
    <p:extLst>
      <p:ext uri="{BB962C8B-B14F-4D97-AF65-F5344CB8AC3E}">
        <p14:creationId xmlns:p14="http://schemas.microsoft.com/office/powerpoint/2010/main" val="98001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411FEE9-EAB0-DB46-2A55-4C9DAE104B8F}"/>
                  </a:ext>
                </a:extLst>
              </p:cNvPr>
              <p:cNvSpPr>
                <a:spLocks noGrp="1"/>
              </p:cNvSpPr>
              <p:nvPr>
                <p:ph type="title"/>
              </p:nvPr>
            </p:nvSpPr>
            <p:spPr/>
            <p:txBody>
              <a:bodyPr>
                <a:normAutofit/>
              </a:bodyPr>
              <a:lstStyle/>
              <a:p>
                <a:r>
                  <a:rPr lang="en-US" sz="2400" b="1" dirty="0">
                    <a:effectLst/>
                    <a:latin typeface="Times New Roman" panose="02020603050405020304" pitchFamily="18" charset="0"/>
                    <a:ea typeface="Aptos" panose="020B0004020202020204" pitchFamily="34" charset="0"/>
                  </a:rPr>
                  <a:t>Hyperplane in </a:t>
                </a:r>
                <a14:m>
                  <m:oMath xmlns:m="http://schemas.openxmlformats.org/officeDocument/2006/math">
                    <m:sSup>
                      <m:sSupPr>
                        <m:ctrlPr>
                          <a:rPr lang="en-IN" sz="2400" b="1" i="1">
                            <a:effectLst/>
                            <a:latin typeface="Cambria Math" panose="02040503050406030204" pitchFamily="18" charset="0"/>
                            <a:cs typeface="Times New Roman" panose="02020603050405020304" pitchFamily="18" charset="0"/>
                          </a:rPr>
                        </m:ctrlPr>
                      </m:sSupPr>
                      <m:e>
                        <m:r>
                          <a:rPr lang="en-US" sz="2400" b="1" i="1">
                            <a:effectLst/>
                            <a:latin typeface="Cambria Math" panose="02040503050406030204" pitchFamily="18" charset="0"/>
                            <a:ea typeface="Aptos" panose="020B0004020202020204" pitchFamily="34" charset="0"/>
                            <a:cs typeface="Times New Roman" panose="02020603050405020304" pitchFamily="18" charset="0"/>
                          </a:rPr>
                          <m:t>𝑹</m:t>
                        </m:r>
                      </m:e>
                      <m:sup>
                        <m:r>
                          <a:rPr lang="en-US" sz="2400" b="1" i="1">
                            <a:effectLst/>
                            <a:latin typeface="Cambria Math" panose="02040503050406030204" pitchFamily="18" charset="0"/>
                            <a:ea typeface="Aptos" panose="020B0004020202020204" pitchFamily="34" charset="0"/>
                            <a:cs typeface="Times New Roman" panose="02020603050405020304" pitchFamily="18" charset="0"/>
                          </a:rPr>
                          <m:t>𝟐</m:t>
                        </m:r>
                      </m:sup>
                    </m:sSup>
                  </m:oMath>
                </a14:m>
                <a:r>
                  <a:rPr lang="en-US" sz="2400" b="1" dirty="0">
                    <a:effectLst/>
                    <a:latin typeface="Times New Roman" panose="02020603050405020304" pitchFamily="18" charset="0"/>
                    <a:ea typeface="Aptos" panose="020B0004020202020204" pitchFamily="34" charset="0"/>
                  </a:rPr>
                  <a:t>, with normal vector </a:t>
                </a:r>
                <a14:m>
                  <m:oMath xmlns:m="http://schemas.openxmlformats.org/officeDocument/2006/math">
                    <m:r>
                      <a:rPr lang="en-US" sz="2400" b="1" i="1">
                        <a:effectLst/>
                        <a:latin typeface="Cambria Math" panose="02040503050406030204" pitchFamily="18" charset="0"/>
                        <a:ea typeface="Aptos" panose="020B0004020202020204" pitchFamily="34" charset="0"/>
                        <a:cs typeface="Times New Roman" panose="02020603050405020304" pitchFamily="18" charset="0"/>
                      </a:rPr>
                      <m:t>𝒂</m:t>
                    </m:r>
                  </m:oMath>
                </a14:m>
                <a:r>
                  <a:rPr lang="en-US" sz="2400" b="1" dirty="0">
                    <a:effectLst/>
                    <a:latin typeface="Times New Roman" panose="02020603050405020304" pitchFamily="18" charset="0"/>
                    <a:ea typeface="Aptos" panose="020B0004020202020204" pitchFamily="34" charset="0"/>
                  </a:rPr>
                  <a:t> and a point </a:t>
                </a:r>
                <a14:m>
                  <m:oMath xmlns:m="http://schemas.openxmlformats.org/officeDocument/2006/math">
                    <m:sSub>
                      <m:sSubPr>
                        <m:ctrlPr>
                          <a:rPr lang="en-IN" sz="2400" b="1" i="1">
                            <a:effectLst/>
                            <a:latin typeface="Cambria Math" panose="02040503050406030204" pitchFamily="18" charset="0"/>
                            <a:cs typeface="Times New Roman" panose="02020603050405020304" pitchFamily="18" charset="0"/>
                          </a:rPr>
                        </m:ctrlPr>
                      </m:sSubPr>
                      <m:e>
                        <m:r>
                          <a:rPr lang="en-US" sz="2400" b="1" i="1">
                            <a:effectLst/>
                            <a:latin typeface="Cambria Math" panose="02040503050406030204" pitchFamily="18" charset="0"/>
                            <a:ea typeface="Aptos" panose="020B0004020202020204" pitchFamily="34" charset="0"/>
                            <a:cs typeface="Times New Roman" panose="02020603050405020304" pitchFamily="18" charset="0"/>
                          </a:rPr>
                          <m:t>𝒙</m:t>
                        </m:r>
                      </m:e>
                      <m:sub>
                        <m:r>
                          <a:rPr lang="en-US" sz="2400" b="1" i="1">
                            <a:effectLst/>
                            <a:latin typeface="Cambria Math" panose="02040503050406030204" pitchFamily="18" charset="0"/>
                            <a:ea typeface="Aptos" panose="020B0004020202020204" pitchFamily="34" charset="0"/>
                            <a:cs typeface="Times New Roman" panose="02020603050405020304" pitchFamily="18" charset="0"/>
                          </a:rPr>
                          <m:t>𝟎</m:t>
                        </m:r>
                      </m:sub>
                    </m:sSub>
                  </m:oMath>
                </a14:m>
                <a:r>
                  <a:rPr lang="en-US" sz="2400" b="1" dirty="0">
                    <a:effectLst/>
                    <a:latin typeface="Times New Roman" panose="02020603050405020304" pitchFamily="18" charset="0"/>
                    <a:ea typeface="Aptos" panose="020B0004020202020204" pitchFamily="34" charset="0"/>
                  </a:rPr>
                  <a:t> in the hyperplane</a:t>
                </a:r>
                <a:endParaRPr lang="en-IN" sz="2400" dirty="0"/>
              </a:p>
            </p:txBody>
          </p:sp>
        </mc:Choice>
        <mc:Fallback xmlns="">
          <p:sp>
            <p:nvSpPr>
              <p:cNvPr id="2" name="Title 1">
                <a:extLst>
                  <a:ext uri="{FF2B5EF4-FFF2-40B4-BE49-F238E27FC236}">
                    <a16:creationId xmlns:a16="http://schemas.microsoft.com/office/drawing/2014/main" id="{D411FEE9-EAB0-DB46-2A55-4C9DAE104B8F}"/>
                  </a:ext>
                </a:extLst>
              </p:cNvPr>
              <p:cNvSpPr>
                <a:spLocks noGrp="1" noRot="1" noChangeAspect="1" noMove="1" noResize="1" noEditPoints="1" noAdjustHandles="1" noChangeArrowheads="1" noChangeShapeType="1" noTextEdit="1"/>
              </p:cNvSpPr>
              <p:nvPr>
                <p:ph type="title"/>
              </p:nvPr>
            </p:nvSpPr>
            <p:spPr>
              <a:blipFill>
                <a:blip r:embed="rId2"/>
                <a:stretch>
                  <a:fillRect l="-928"/>
                </a:stretch>
              </a:blipFill>
            </p:spPr>
            <p:txBody>
              <a:bodyPr/>
              <a:lstStyle/>
              <a:p>
                <a:r>
                  <a:rPr lang="en-IN">
                    <a:noFill/>
                  </a:rPr>
                  <a:t> </a:t>
                </a:r>
              </a:p>
            </p:txBody>
          </p:sp>
        </mc:Fallback>
      </mc:AlternateContent>
      <p:pic>
        <p:nvPicPr>
          <p:cNvPr id="4" name="Content Placeholder 3" descr="A line with arrows and letters&#10;&#10;Description automatically generated">
            <a:extLst>
              <a:ext uri="{FF2B5EF4-FFF2-40B4-BE49-F238E27FC236}">
                <a16:creationId xmlns:a16="http://schemas.microsoft.com/office/drawing/2014/main" id="{40282F3D-E861-D803-1226-61EA387C614A}"/>
              </a:ext>
            </a:extLst>
          </p:cNvPr>
          <p:cNvPicPr>
            <a:picLocks noGrp="1" noChangeAspect="1"/>
          </p:cNvPicPr>
          <p:nvPr>
            <p:ph idx="1"/>
          </p:nvPr>
        </p:nvPicPr>
        <p:blipFill>
          <a:blip r:embed="rId3"/>
          <a:stretch>
            <a:fillRect/>
          </a:stretch>
        </p:blipFill>
        <p:spPr>
          <a:xfrm>
            <a:off x="3156857" y="1306287"/>
            <a:ext cx="5371394" cy="3603170"/>
          </a:xfrm>
          <a:prstGeom prst="rect">
            <a:avLst/>
          </a:prstGeom>
        </p:spPr>
      </p:pic>
    </p:spTree>
    <p:extLst>
      <p:ext uri="{BB962C8B-B14F-4D97-AF65-F5344CB8AC3E}">
        <p14:creationId xmlns:p14="http://schemas.microsoft.com/office/powerpoint/2010/main" val="3247160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F49003-2109-9817-6A90-32AE7BD79EAB}"/>
                  </a:ext>
                </a:extLst>
              </p:cNvPr>
              <p:cNvSpPr>
                <a:spLocks noGrp="1"/>
              </p:cNvSpPr>
              <p:nvPr>
                <p:ph idx="1"/>
              </p:nvPr>
            </p:nvSpPr>
            <p:spPr>
              <a:xfrm>
                <a:off x="838200" y="1088571"/>
                <a:ext cx="10515600" cy="5088392"/>
              </a:xfrm>
            </p:spPr>
            <p:txBody>
              <a:bodyPr>
                <a:norm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We introduce the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Lagrange function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Then the Lagrange condition becomes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sub>
                      </m:sSub>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Note that this is a system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equations for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(which has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unknowns).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7FF49003-2109-9817-6A90-32AE7BD79EAB}"/>
                  </a:ext>
                </a:extLst>
              </p:cNvPr>
              <p:cNvSpPr>
                <a:spLocks noGrp="1" noRot="1" noChangeAspect="1" noMove="1" noResize="1" noEditPoints="1" noAdjustHandles="1" noChangeArrowheads="1" noChangeShapeType="1" noTextEdit="1"/>
              </p:cNvSpPr>
              <p:nvPr>
                <p:ph idx="1"/>
              </p:nvPr>
            </p:nvSpPr>
            <p:spPr>
              <a:xfrm>
                <a:off x="838200" y="1088571"/>
                <a:ext cx="10515600" cy="5088392"/>
              </a:xfrm>
              <a:blipFill>
                <a:blip r:embed="rId2"/>
                <a:stretch>
                  <a:fillRect l="-1043" t="-1319"/>
                </a:stretch>
              </a:blipFill>
            </p:spPr>
            <p:txBody>
              <a:bodyPr/>
              <a:lstStyle/>
              <a:p>
                <a:r>
                  <a:rPr lang="en-IN">
                    <a:noFill/>
                  </a:rPr>
                  <a:t> </a:t>
                </a:r>
              </a:p>
            </p:txBody>
          </p:sp>
        </mc:Fallback>
      </mc:AlternateContent>
    </p:spTree>
    <p:extLst>
      <p:ext uri="{BB962C8B-B14F-4D97-AF65-F5344CB8AC3E}">
        <p14:creationId xmlns:p14="http://schemas.microsoft.com/office/powerpoint/2010/main" val="10062256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1BC7-4C92-77E5-0EF7-7E16F831E932}"/>
              </a:ext>
            </a:extLst>
          </p:cNvPr>
          <p:cNvSpPr>
            <a:spLocks noGrp="1"/>
          </p:cNvSpPr>
          <p:nvPr>
            <p:ph type="title"/>
          </p:nvPr>
        </p:nvSpPr>
        <p:spPr/>
        <p:txBody>
          <a:bodyPr/>
          <a:lstStyle/>
          <a:p>
            <a:r>
              <a:rPr lang="en-IN" dirty="0"/>
              <a:t>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41075-AC82-1668-AA80-B4A09C0F22C8}"/>
                  </a:ext>
                </a:extLst>
              </p:cNvPr>
              <p:cNvSpPr>
                <a:spLocks noGrp="1"/>
              </p:cNvSpPr>
              <p:nvPr>
                <p:ph idx="1"/>
              </p:nvPr>
            </p:nvSpPr>
            <p:spPr/>
            <p:txBody>
              <a:bodyPr>
                <a:normAutofit/>
              </a:bodyPr>
              <a:lstStyle/>
              <a:p>
                <a:pPr marL="457200" lvl="1" indent="0" algn="ctr">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maximize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lvl="1"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subject to </a:t>
                </a:r>
              </a:p>
              <a:p>
                <a:pPr marL="457200" lvl="1" indent="0" algn="ctr">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𝐴</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lvl="1" indent="0">
                  <a:buNone/>
                </a:pPr>
                <a:endParaRPr lang="en-US"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(convert to min</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adjust objective and constraints). </a:t>
                </a:r>
              </a:p>
              <a:p>
                <a:pPr marL="457200" lvl="1"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Solving this system yields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𝐴</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6</m:t>
                            </m:r>
                          </m:den>
                        </m:f>
                      </m:e>
                    </m:ra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ad>
                      <m:radPr>
                        <m:degHide m:val="on"/>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𝐴</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6</m:t>
                            </m:r>
                          </m:den>
                        </m:f>
                      </m:e>
                    </m:ra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3E541075-AC82-1668-AA80-B4A09C0F22C8}"/>
                  </a:ext>
                </a:extLst>
              </p:cNvPr>
              <p:cNvSpPr>
                <a:spLocks noGrp="1" noRot="1" noChangeAspect="1" noMove="1" noResize="1" noEditPoints="1" noAdjustHandles="1" noChangeArrowheads="1" noChangeShapeType="1" noTextEdit="1"/>
              </p:cNvSpPr>
              <p:nvPr>
                <p:ph idx="1"/>
              </p:nvPr>
            </p:nvSpPr>
            <p:spPr>
              <a:blipFill>
                <a:blip r:embed="rId2"/>
                <a:stretch>
                  <a:fillRect t="-1961"/>
                </a:stretch>
              </a:blipFill>
            </p:spPr>
            <p:txBody>
              <a:bodyPr/>
              <a:lstStyle/>
              <a:p>
                <a:r>
                  <a:rPr lang="en-IN">
                    <a:noFill/>
                  </a:rPr>
                  <a:t> </a:t>
                </a:r>
              </a:p>
            </p:txBody>
          </p:sp>
        </mc:Fallback>
      </mc:AlternateContent>
    </p:spTree>
    <p:extLst>
      <p:ext uri="{BB962C8B-B14F-4D97-AF65-F5344CB8AC3E}">
        <p14:creationId xmlns:p14="http://schemas.microsoft.com/office/powerpoint/2010/main" val="3845693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8882-DC71-BB5D-D11F-BBA758BD5C59}"/>
              </a:ext>
            </a:extLst>
          </p:cNvPr>
          <p:cNvSpPr>
            <a:spLocks noGrp="1"/>
          </p:cNvSpPr>
          <p:nvPr>
            <p:ph type="title"/>
          </p:nvPr>
        </p:nvSpPr>
        <p:spPr/>
        <p:txBody>
          <a:bodyPr>
            <a:normAutofit/>
          </a:bodyPr>
          <a:lstStyle/>
          <a:p>
            <a:r>
              <a:rPr lang="en-US" b="1" dirty="0">
                <a:effectLst/>
                <a:latin typeface="Times New Roman" panose="02020603050405020304" pitchFamily="18" charset="0"/>
                <a:ea typeface="Times New Roman" panose="02020603050405020304" pitchFamily="18" charset="0"/>
              </a:rPr>
              <a:t>Second-Order Necessary Conditions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3A2C4-4F26-2378-107E-206F861708A1}"/>
                  </a:ext>
                </a:extLst>
              </p:cNvPr>
              <p:cNvSpPr>
                <a:spLocks noGrp="1"/>
              </p:cNvSpPr>
              <p:nvPr>
                <p:ph idx="1"/>
              </p:nvPr>
            </p:nvSpPr>
            <p:spPr/>
            <p:txBody>
              <a:bodyPr>
                <a:normAutofit/>
              </a:bodyPr>
              <a:lstStyle/>
              <a:p>
                <a:pPr algn="ctr">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Theorem (SONC):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Let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be a local minimizer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over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with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Suppose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regular,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such that</a:t>
                </a:r>
                <a:r>
                  <a:rPr lang="en-IN" kern="100" dirty="0">
                    <a:latin typeface="Aptos" panose="020B0004020202020204" pitchFamily="34"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(1). </a:t>
                </a:r>
                <a14:m>
                  <m:oMath xmlns:m="http://schemas.openxmlformats.org/officeDocument/2006/math">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ctr">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(2)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e>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nary>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Hessian.</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8D43A2C4-4F26-2378-107E-206F861708A1}"/>
                  </a:ext>
                </a:extLst>
              </p:cNvPr>
              <p:cNvSpPr>
                <a:spLocks noGrp="1" noRot="1" noChangeAspect="1" noMove="1" noResize="1" noEditPoints="1" noAdjustHandles="1" noChangeArrowheads="1" noChangeShapeType="1" noTextEdit="1"/>
              </p:cNvSpPr>
              <p:nvPr>
                <p:ph idx="1"/>
              </p:nvPr>
            </p:nvSpPr>
            <p:spPr>
              <a:blipFill>
                <a:blip r:embed="rId2"/>
                <a:stretch>
                  <a:fillRect t="-1401" r="-1913"/>
                </a:stretch>
              </a:blipFill>
            </p:spPr>
            <p:txBody>
              <a:bodyPr/>
              <a:lstStyle/>
              <a:p>
                <a:r>
                  <a:rPr lang="en-IN">
                    <a:noFill/>
                  </a:rPr>
                  <a:t> </a:t>
                </a:r>
              </a:p>
            </p:txBody>
          </p:sp>
        </mc:Fallback>
      </mc:AlternateContent>
    </p:spTree>
    <p:extLst>
      <p:ext uri="{BB962C8B-B14F-4D97-AF65-F5344CB8AC3E}">
        <p14:creationId xmlns:p14="http://schemas.microsoft.com/office/powerpoint/2010/main" val="126740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F72A-28F2-4933-600C-33E34B63E8B4}"/>
              </a:ext>
            </a:extLst>
          </p:cNvPr>
          <p:cNvSpPr>
            <a:spLocks noGrp="1"/>
          </p:cNvSpPr>
          <p:nvPr>
            <p:ph type="title"/>
          </p:nvPr>
        </p:nvSpPr>
        <p:spPr/>
        <p:txBody>
          <a:bodyPr>
            <a:normAutofit/>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Second-order sufﬁcient condition (SOSC)</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38E404-EA15-FA84-0C6C-BF5C4ED721A7}"/>
                  </a:ext>
                </a:extLst>
              </p:cNvPr>
              <p:cNvSpPr>
                <a:spLocks noGrp="1"/>
              </p:cNvSpPr>
              <p:nvPr>
                <p:ph idx="1"/>
              </p:nvPr>
            </p:nvSpPr>
            <p:spPr/>
            <p:txBody>
              <a:bodyPr>
                <a:normAutofit/>
              </a:bodyPr>
              <a:lstStyle/>
              <a:p>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Theorem (SOSC).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Suppose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regular. If </a:t>
                </a:r>
                <a:r>
                  <a:rPr lang="en-US" kern="100" dirty="0">
                    <a:effectLst/>
                    <a:latin typeface="Cambria Math" panose="02040503050406030204" pitchFamily="18" charset="0"/>
                    <a:ea typeface="Times New Roman" panose="02020603050405020304" pitchFamily="18" charset="0"/>
                    <a:cs typeface="Cambria Math" panose="02040503050406030204" pitchFamily="18" charset="0"/>
                  </a:rPr>
                  <a: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such that </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(1) </a:t>
                </a:r>
                <a14:m>
                  <m:oMath xmlns:m="http://schemas.openxmlformats.org/officeDocument/2006/math">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(2)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e>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nary>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Hessian. </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a strict local minimizer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over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𝛺</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3738E404-EA15-FA84-0C6C-BF5C4ED721A7}"/>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IN">
                    <a:noFill/>
                  </a:rPr>
                  <a:t> </a:t>
                </a:r>
              </a:p>
            </p:txBody>
          </p:sp>
        </mc:Fallback>
      </mc:AlternateContent>
    </p:spTree>
    <p:extLst>
      <p:ext uri="{BB962C8B-B14F-4D97-AF65-F5344CB8AC3E}">
        <p14:creationId xmlns:p14="http://schemas.microsoft.com/office/powerpoint/2010/main" val="3061814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4A30-F813-4F7C-499E-1828D4D69769}"/>
              </a:ext>
            </a:extLst>
          </p:cNvPr>
          <p:cNvSpPr>
            <a:spLocks noGrp="1"/>
          </p:cNvSpPr>
          <p:nvPr>
            <p:ph type="title"/>
          </p:nvPr>
        </p:nvSpPr>
        <p:spPr/>
        <p:txBody>
          <a:bodyPr>
            <a:normAutofit/>
          </a:bodyPr>
          <a:lstStyle/>
          <a:p>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Mixed Constraints</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583DC3-2F51-E3A2-2C6C-D19AA26CBBFC}"/>
                  </a:ext>
                </a:extLst>
              </p:cNvPr>
              <p:cNvSpPr>
                <a:spLocks noGrp="1"/>
              </p:cNvSpPr>
              <p:nvPr>
                <p:ph idx="1"/>
              </p:nvPr>
            </p:nvSpPr>
            <p:spPr>
              <a:xfrm>
                <a:off x="838200" y="979714"/>
                <a:ext cx="10515600" cy="5197249"/>
              </a:xfrm>
            </p:spPr>
            <p:txBody>
              <a:bodyPr>
                <a:normAutofit fontScale="77500" lnSpcReduction="20000"/>
              </a:bodyPr>
              <a:lstStyle/>
              <a:p>
                <a:pPr algn="just">
                  <a:lnSpc>
                    <a:spcPct val="107000"/>
                  </a:lnSpc>
                  <a:spcAft>
                    <a:spcPts val="800"/>
                  </a:spcAft>
                </a:pPr>
                <a:r>
                  <a:rPr lang="en-US" sz="4000" kern="100" dirty="0">
                    <a:effectLst/>
                    <a:latin typeface="Times New Roman" panose="02020603050405020304" pitchFamily="18" charset="0"/>
                    <a:ea typeface="Times New Roman" panose="02020603050405020304" pitchFamily="18" charset="0"/>
                    <a:cs typeface="Times New Roman" panose="02020603050405020304" pitchFamily="18" charset="0"/>
                  </a:rPr>
                  <a:t>The constrained optimization problems with both equality and inequality constraints is</a:t>
                </a:r>
              </a:p>
              <a:p>
                <a:pPr marL="457200" lvl="1" indent="0" algn="ctr">
                  <a:lnSpc>
                    <a:spcPct val="107000"/>
                  </a:lnSpc>
                  <a:spcAft>
                    <a:spcPts val="800"/>
                  </a:spcAft>
                  <a:buNone/>
                </a:pPr>
                <a:r>
                  <a:rPr lang="en-US" sz="36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a:effectLst/>
                    <a:latin typeface="Times New Roman" panose="02020603050405020304" pitchFamily="18" charset="0"/>
                    <a:ea typeface="Times New Roman" panose="02020603050405020304" pitchFamily="18" charset="0"/>
                    <a:cs typeface="Times New Roman" panose="02020603050405020304" pitchFamily="18" charset="0"/>
                  </a:rPr>
                  <a:t>minimize </a:t>
                </a:r>
                <a14:m>
                  <m:oMath xmlns:m="http://schemas.openxmlformats.org/officeDocument/2006/math">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3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lvl="1" indent="0">
                  <a:lnSpc>
                    <a:spcPct val="107000"/>
                  </a:lnSpc>
                  <a:spcAft>
                    <a:spcPts val="800"/>
                  </a:spcAft>
                  <a:buNone/>
                </a:pPr>
                <a:r>
                  <a:rPr lang="en-US" sz="3600" kern="100" dirty="0">
                    <a:effectLst/>
                    <a:latin typeface="Times New Roman" panose="02020603050405020304" pitchFamily="18" charset="0"/>
                    <a:ea typeface="Times New Roman" panose="02020603050405020304" pitchFamily="18" charset="0"/>
                    <a:cs typeface="Times New Roman" panose="02020603050405020304" pitchFamily="18" charset="0"/>
                  </a:rPr>
                  <a:t>subject to </a:t>
                </a:r>
                <a:endParaRPr lang="en-IN" sz="36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457200" lvl="1"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en-IN" sz="36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457200" lvl="1"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3600" i="1" kern="10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en-IN" sz="3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r>
                  <a:rPr lang="en-US" sz="4000" kern="100" dirty="0">
                    <a:effectLst/>
                    <a:latin typeface="Times New Roman" panose="02020603050405020304" pitchFamily="18" charset="0"/>
                    <a:ea typeface="Times New Roman" panose="02020603050405020304" pitchFamily="18" charset="0"/>
                    <a:cs typeface="Times New Roman" panose="02020603050405020304" pitchFamily="18" charset="0"/>
                  </a:rPr>
                  <a:t>The feasible set is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sz="4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4000" kern="100" dirty="0">
                    <a:effectLst/>
                    <a:latin typeface="Times New Roman" panose="02020603050405020304" pitchFamily="18" charset="0"/>
                    <a:ea typeface="Times New Roman" panose="02020603050405020304" pitchFamily="18" charset="0"/>
                    <a:cs typeface="Times New Roman" panose="02020603050405020304" pitchFamily="18" charset="0"/>
                  </a:rPr>
                  <a:t>Note that </a:t>
                </a:r>
                <a14:m>
                  <m:oMath xmlns:m="http://schemas.openxmlformats.org/officeDocument/2006/math">
                    <m:r>
                      <a:rPr lang="en-IN" sz="4000" b="0" i="0"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
                          <m:sSub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𝑝</m:t>
                            </m:r>
                          </m:sub>
                        </m:sSub>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4000"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IN" sz="40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
                            <m:sSub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4000" i="1" kern="100">
                          <a:effectLst/>
                          <a:latin typeface="Cambria Math" panose="02040503050406030204" pitchFamily="18" charset="0"/>
                          <a:ea typeface="Times New Roman" panose="02020603050405020304" pitchFamily="18" charset="0"/>
                          <a:cs typeface="Cambria Math" panose="02040503050406030204" pitchFamily="18" charset="0"/>
                        </a:rPr>
                        <m:t>∈ </m:t>
                      </m:r>
                      <m:sSup>
                        <m:sSupPr>
                          <m:ctrlPr>
                            <a:rPr lang="en-IN"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sz="4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sz="4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75583DC3-2F51-E3A2-2C6C-D19AA26CBBFC}"/>
                  </a:ext>
                </a:extLst>
              </p:cNvPr>
              <p:cNvSpPr>
                <a:spLocks noGrp="1" noRot="1" noChangeAspect="1" noMove="1" noResize="1" noEditPoints="1" noAdjustHandles="1" noChangeArrowheads="1" noChangeShapeType="1" noTextEdit="1"/>
              </p:cNvSpPr>
              <p:nvPr>
                <p:ph idx="1"/>
              </p:nvPr>
            </p:nvSpPr>
            <p:spPr>
              <a:xfrm>
                <a:off x="838200" y="979714"/>
                <a:ext cx="10515600" cy="5197249"/>
              </a:xfrm>
              <a:blipFill>
                <a:blip r:embed="rId2"/>
                <a:stretch>
                  <a:fillRect l="-1275" t="-2817" r="-1391"/>
                </a:stretch>
              </a:blipFill>
            </p:spPr>
            <p:txBody>
              <a:bodyPr/>
              <a:lstStyle/>
              <a:p>
                <a:r>
                  <a:rPr lang="en-IN">
                    <a:noFill/>
                  </a:rPr>
                  <a:t> </a:t>
                </a:r>
              </a:p>
            </p:txBody>
          </p:sp>
        </mc:Fallback>
      </mc:AlternateContent>
    </p:spTree>
    <p:extLst>
      <p:ext uri="{BB962C8B-B14F-4D97-AF65-F5344CB8AC3E}">
        <p14:creationId xmlns:p14="http://schemas.microsoft.com/office/powerpoint/2010/main" val="16103469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5E1C-D9C5-04FD-BC29-F4EFC652EA46}"/>
              </a:ext>
            </a:extLst>
          </p:cNvPr>
          <p:cNvSpPr>
            <a:spLocks noGrp="1"/>
          </p:cNvSpPr>
          <p:nvPr>
            <p:ph type="title"/>
          </p:nvPr>
        </p:nvSpPr>
        <p:spPr/>
        <p:txBody>
          <a:bodyPr/>
          <a:lstStyle/>
          <a:p>
            <a:r>
              <a:rPr lang="en-IN"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DF33D9-0741-F3D1-302D-A1D795EAEF27}"/>
                  </a:ext>
                </a:extLst>
              </p:cNvPr>
              <p:cNvSpPr>
                <a:spLocks noGrp="1"/>
              </p:cNvSpPr>
              <p:nvPr>
                <p:ph idx="1"/>
              </p:nvPr>
            </p:nvSpPr>
            <p:spPr/>
            <p:txBody>
              <a:bodyPr>
                <a:norm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We call the inequality constraint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𝒂𝒄𝒕𝒊𝒗𝒆</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b="1" i="1" kern="100" dirty="0">
                    <a:effectLst/>
                    <a:latin typeface="Times New Roman" panose="02020603050405020304" pitchFamily="18" charset="0"/>
                    <a:ea typeface="Times New Roman" panose="02020603050405020304" pitchFamily="18" charset="0"/>
                    <a:cs typeface="Times New Roman" panose="02020603050405020304" pitchFamily="18" charset="0"/>
                  </a:rPr>
                  <a:t>inactive</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if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&lt;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Denote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a:t>
                </a:r>
                <a:r>
                  <a:rPr lang="en-US" b="1" i="1" kern="100" dirty="0">
                    <a:effectLst/>
                    <a:latin typeface="Times New Roman" panose="02020603050405020304" pitchFamily="18" charset="0"/>
                    <a:ea typeface="Times New Roman" panose="02020603050405020304" pitchFamily="18" charset="0"/>
                    <a:cs typeface="Times New Roman" panose="02020603050405020304" pitchFamily="18" charset="0"/>
                  </a:rPr>
                  <a:t>index set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of active constraints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IN"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Also denote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as its complement.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We call </a:t>
                </a:r>
                <a14:m>
                  <m:oMath xmlns:m="http://schemas.openxmlformats.org/officeDocument/2006/math">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 regular point in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𝛺</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1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are linearly independent (total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vectors in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B0DF33D9-0741-F3D1-302D-A1D795EAEF27}"/>
                  </a:ext>
                </a:extLst>
              </p:cNvPr>
              <p:cNvSpPr>
                <a:spLocks noGrp="1" noRot="1" noChangeAspect="1" noMove="1" noResize="1" noEditPoints="1" noAdjustHandles="1" noChangeArrowheads="1" noChangeShapeType="1" noTextEdit="1"/>
              </p:cNvSpPr>
              <p:nvPr>
                <p:ph idx="1"/>
              </p:nvPr>
            </p:nvSpPr>
            <p:spPr>
              <a:blipFill>
                <a:blip r:embed="rId2"/>
                <a:stretch>
                  <a:fillRect l="-1043" t="-840" r="-1159"/>
                </a:stretch>
              </a:blipFill>
            </p:spPr>
            <p:txBody>
              <a:bodyPr/>
              <a:lstStyle/>
              <a:p>
                <a:r>
                  <a:rPr lang="en-IN">
                    <a:noFill/>
                  </a:rPr>
                  <a:t> </a:t>
                </a:r>
              </a:p>
            </p:txBody>
          </p:sp>
        </mc:Fallback>
      </mc:AlternateContent>
    </p:spTree>
    <p:extLst>
      <p:ext uri="{BB962C8B-B14F-4D97-AF65-F5344CB8AC3E}">
        <p14:creationId xmlns:p14="http://schemas.microsoft.com/office/powerpoint/2010/main" val="41432096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9707-1561-335B-311F-CC0BB1E29FD2}"/>
              </a:ext>
            </a:extLst>
          </p:cNvPr>
          <p:cNvSpPr>
            <a:spLocks noGrp="1"/>
          </p:cNvSpPr>
          <p:nvPr>
            <p:ph type="title"/>
          </p:nvPr>
        </p:nvSpPr>
        <p:spPr/>
        <p:txBody>
          <a:bodyPr>
            <a:normAutofit/>
          </a:bodyPr>
          <a:lstStyle/>
          <a:p>
            <a:r>
              <a:rPr lang="en-US" dirty="0">
                <a:effectLst/>
                <a:latin typeface="Times New Roman" panose="02020603050405020304" pitchFamily="18" charset="0"/>
                <a:ea typeface="Times New Roman" panose="02020603050405020304" pitchFamily="18" charset="0"/>
              </a:rPr>
              <a:t>First order necessary condition </a:t>
            </a:r>
            <a:r>
              <a:rPr lang="en-US" b="1" dirty="0">
                <a:effectLst/>
                <a:latin typeface="Times New Roman" panose="02020603050405020304" pitchFamily="18" charset="0"/>
                <a:ea typeface="Times New Roman" panose="02020603050405020304" pitchFamily="18" charset="0"/>
              </a:rPr>
              <a:t>(FONC)</a:t>
            </a:r>
            <a:r>
              <a:rPr lang="en-US" dirty="0">
                <a:effectLst/>
                <a:latin typeface="Times New Roman" panose="02020603050405020304" pitchFamily="18" charset="0"/>
                <a:ea typeface="Times New Roman" panose="02020603050405020304" pitchFamily="18" charset="0"/>
              </a:rPr>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DE8DE-A22D-1033-CD55-D87BD9A1B6CB}"/>
                  </a:ext>
                </a:extLst>
              </p:cNvPr>
              <p:cNvSpPr>
                <a:spLocks noGrp="1"/>
              </p:cNvSpPr>
              <p:nvPr>
                <p:ph idx="1"/>
              </p:nvPr>
            </p:nvSpPr>
            <p:spPr>
              <a:xfrm>
                <a:off x="838200" y="1513114"/>
                <a:ext cx="10515600" cy="4979761"/>
              </a:xfrm>
            </p:spPr>
            <p:txBody>
              <a:bodyPr>
                <a:no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Theorem [</a:t>
                </a:r>
                <a:r>
                  <a:rPr lang="en-US" b="1" kern="100" dirty="0" err="1">
                    <a:effectLst/>
                    <a:latin typeface="Times New Roman" panose="02020603050405020304" pitchFamily="18" charset="0"/>
                    <a:ea typeface="Times New Roman" panose="02020603050405020304" pitchFamily="18" charset="0"/>
                    <a:cs typeface="Times New Roman" panose="02020603050405020304" pitchFamily="18" charset="0"/>
                  </a:rPr>
                  <a:t>Karush</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-Kahn-Tucker (KKT)].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Suppose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a regular point and local minimizer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such that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Font typeface="Cambria Math" panose="02040503050406030204" pitchFamily="18" charset="0"/>
                  <a:buAutoNum type="arabicPeriod"/>
                </a:pP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d>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spcAft>
                    <a:spcPts val="800"/>
                  </a:spcAft>
                  <a:buFont typeface="Cambria Math" panose="02040503050406030204" pitchFamily="18" charset="0"/>
                  <a:buAutoNum type="arabicPeriod"/>
                </a:pP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F4DDE8DE-A22D-1033-CD55-D87BD9A1B6CB}"/>
                  </a:ext>
                </a:extLst>
              </p:cNvPr>
              <p:cNvSpPr>
                <a:spLocks noGrp="1" noRot="1" noChangeAspect="1" noMove="1" noResize="1" noEditPoints="1" noAdjustHandles="1" noChangeArrowheads="1" noChangeShapeType="1" noTextEdit="1"/>
              </p:cNvSpPr>
              <p:nvPr>
                <p:ph idx="1"/>
              </p:nvPr>
            </p:nvSpPr>
            <p:spPr>
              <a:xfrm>
                <a:off x="838200" y="1513114"/>
                <a:ext cx="10515600" cy="4979761"/>
              </a:xfrm>
              <a:blipFill>
                <a:blip r:embed="rId2"/>
                <a:stretch>
                  <a:fillRect l="-1043" t="-1224"/>
                </a:stretch>
              </a:blipFill>
            </p:spPr>
            <p:txBody>
              <a:bodyPr/>
              <a:lstStyle/>
              <a:p>
                <a:r>
                  <a:rPr lang="en-IN">
                    <a:noFill/>
                  </a:rPr>
                  <a:t> </a:t>
                </a:r>
              </a:p>
            </p:txBody>
          </p:sp>
        </mc:Fallback>
      </mc:AlternateContent>
    </p:spTree>
    <p:extLst>
      <p:ext uri="{BB962C8B-B14F-4D97-AF65-F5344CB8AC3E}">
        <p14:creationId xmlns:p14="http://schemas.microsoft.com/office/powerpoint/2010/main" val="2910013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425A-1CE3-4685-8523-4618047669DE}"/>
              </a:ext>
            </a:extLst>
          </p:cNvPr>
          <p:cNvSpPr>
            <a:spLocks noGrp="1"/>
          </p:cNvSpPr>
          <p:nvPr>
            <p:ph type="title"/>
          </p:nvPr>
        </p:nvSpPr>
        <p:spPr>
          <a:xfrm>
            <a:off x="838200" y="365126"/>
            <a:ext cx="10515600" cy="745218"/>
          </a:xfrm>
        </p:spPr>
        <p:txBody>
          <a:bodyPr>
            <a:normAutofit fontScale="90000"/>
          </a:bodyPr>
          <a:lstStyle/>
          <a:p>
            <a:r>
              <a:rPr lang="en-US"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Remarks</a:t>
            </a:r>
            <a:r>
              <a:rPr lang="en-US" sz="4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44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F54C0C-F70D-D074-C0D7-1F21B7F55098}"/>
                  </a:ext>
                </a:extLst>
              </p:cNvPr>
              <p:cNvSpPr>
                <a:spLocks noGrp="1"/>
              </p:cNvSpPr>
              <p:nvPr>
                <p:ph idx="1"/>
              </p:nvPr>
            </p:nvSpPr>
            <p:spPr>
              <a:xfrm>
                <a:off x="838200" y="979714"/>
                <a:ext cx="10515600" cy="5197249"/>
              </a:xfrm>
            </p:spPr>
            <p:txBody>
              <a:bodyPr>
                <a:norm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Deﬁne Lagrange function: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µ</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Then the ﬁrst KKT condition is just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second and third KKT conditions are just the constraints.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the Lagrange multiplier and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the KKT multiplier.</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Since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last KKT condition implies </a:t>
                </a:r>
              </a:p>
              <a:p>
                <a:pPr marL="0" indent="0" algn="just">
                  <a:lnSpc>
                    <a:spcPct val="107000"/>
                  </a:lnSpc>
                  <a:spcAft>
                    <a:spcPts val="800"/>
                  </a:spcAft>
                  <a:buNone/>
                </a:pPr>
                <a:r>
                  <a:rPr lang="en-IN" kern="1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for all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Namely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&lt;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implies </a:t>
                </a:r>
                <a14:m>
                  <m:oMath xmlns:m="http://schemas.openxmlformats.org/officeDocument/2006/math">
                    <m:sSubSup>
                      <m:sSub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Hence </a:t>
                </a:r>
                <a14:m>
                  <m:oMath xmlns:m="http://schemas.openxmlformats.org/officeDocument/2006/math">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D9F54C0C-F70D-D074-C0D7-1F21B7F55098}"/>
                  </a:ext>
                </a:extLst>
              </p:cNvPr>
              <p:cNvSpPr>
                <a:spLocks noGrp="1" noRot="1" noChangeAspect="1" noMove="1" noResize="1" noEditPoints="1" noAdjustHandles="1" noChangeArrowheads="1" noChangeShapeType="1" noTextEdit="1"/>
              </p:cNvSpPr>
              <p:nvPr>
                <p:ph idx="1"/>
              </p:nvPr>
            </p:nvSpPr>
            <p:spPr>
              <a:xfrm>
                <a:off x="838200" y="979714"/>
                <a:ext cx="10515600" cy="5197249"/>
              </a:xfrm>
              <a:blipFill>
                <a:blip r:embed="rId2"/>
                <a:stretch>
                  <a:fillRect l="-1043" t="-1291" r="-1159"/>
                </a:stretch>
              </a:blipFill>
            </p:spPr>
            <p:txBody>
              <a:bodyPr/>
              <a:lstStyle/>
              <a:p>
                <a:r>
                  <a:rPr lang="en-IN">
                    <a:noFill/>
                  </a:rPr>
                  <a:t> </a:t>
                </a:r>
              </a:p>
            </p:txBody>
          </p:sp>
        </mc:Fallback>
      </mc:AlternateContent>
    </p:spTree>
    <p:extLst>
      <p:ext uri="{BB962C8B-B14F-4D97-AF65-F5344CB8AC3E}">
        <p14:creationId xmlns:p14="http://schemas.microsoft.com/office/powerpoint/2010/main" val="20937334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5A39-B17A-90C7-600A-B4B829B50570}"/>
              </a:ext>
            </a:extLst>
          </p:cNvPr>
          <p:cNvSpPr>
            <a:spLocks noGrp="1"/>
          </p:cNvSpPr>
          <p:nvPr>
            <p:ph type="title"/>
          </p:nvPr>
        </p:nvSpPr>
        <p:spPr>
          <a:xfrm>
            <a:off x="838200" y="365126"/>
            <a:ext cx="10515600" cy="603704"/>
          </a:xfrm>
        </p:spPr>
        <p:txBody>
          <a:bodyPr>
            <a:normAutofit fontScale="90000"/>
          </a:bodyPr>
          <a:lstStyle/>
          <a:p>
            <a:r>
              <a:rPr lang="en-US"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3745A1-168B-40CD-92B1-FC442E43F56E}"/>
                  </a:ext>
                </a:extLst>
              </p:cNvPr>
              <p:cNvSpPr>
                <a:spLocks noGrp="1"/>
              </p:cNvSpPr>
              <p:nvPr>
                <p:ph idx="1"/>
              </p:nvPr>
            </p:nvSpPr>
            <p:spPr>
              <a:xfrm>
                <a:off x="838200" y="968830"/>
                <a:ext cx="10515600" cy="5736769"/>
              </a:xfrm>
            </p:spPr>
            <p:txBody>
              <a:bodyPr>
                <a:no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Consider the problem </a:t>
                </a:r>
              </a:p>
              <a:p>
                <a:pPr marL="0" indent="0" algn="just">
                  <a:lnSpc>
                    <a:spcPct val="107000"/>
                  </a:lnSpc>
                  <a:spcAft>
                    <a:spcPts val="800"/>
                  </a:spcAft>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minimize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− 3</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latin typeface="Aptos" panose="020B0004020202020204" pitchFamily="34"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r>
                  <a:rPr lang="en-IN" kern="100" dirty="0">
                    <a:effectLst/>
                    <a:latin typeface="Aptos" panose="020B0004020202020204" pitchFamily="34"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subject to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Lagrange function is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µ</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− 3</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KKT condition is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− 3 −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+ 2</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Solving these yields </a:t>
                </a:r>
                <a14:m>
                  <m:oMath xmlns:m="http://schemas.openxmlformats.org/officeDocument/2006/math">
                    <m:sSubSup>
                      <m:sSub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3</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2400" dirty="0"/>
              </a:p>
            </p:txBody>
          </p:sp>
        </mc:Choice>
        <mc:Fallback xmlns="">
          <p:sp>
            <p:nvSpPr>
              <p:cNvPr id="3" name="Content Placeholder 2">
                <a:extLst>
                  <a:ext uri="{FF2B5EF4-FFF2-40B4-BE49-F238E27FC236}">
                    <a16:creationId xmlns:a16="http://schemas.microsoft.com/office/drawing/2014/main" id="{603745A1-168B-40CD-92B1-FC442E43F56E}"/>
                  </a:ext>
                </a:extLst>
              </p:cNvPr>
              <p:cNvSpPr>
                <a:spLocks noGrp="1" noRot="1" noChangeAspect="1" noMove="1" noResize="1" noEditPoints="1" noAdjustHandles="1" noChangeArrowheads="1" noChangeShapeType="1" noTextEdit="1"/>
              </p:cNvSpPr>
              <p:nvPr>
                <p:ph idx="1"/>
              </p:nvPr>
            </p:nvSpPr>
            <p:spPr>
              <a:xfrm>
                <a:off x="838200" y="968830"/>
                <a:ext cx="10515600" cy="5736769"/>
              </a:xfrm>
              <a:blipFill>
                <a:blip r:embed="rId2"/>
                <a:stretch>
                  <a:fillRect l="-1043" t="-1169" b="-2019"/>
                </a:stretch>
              </a:blipFill>
            </p:spPr>
            <p:txBody>
              <a:bodyPr/>
              <a:lstStyle/>
              <a:p>
                <a:r>
                  <a:rPr lang="en-IN">
                    <a:noFill/>
                  </a:rPr>
                  <a:t> </a:t>
                </a:r>
              </a:p>
            </p:txBody>
          </p:sp>
        </mc:Fallback>
      </mc:AlternateContent>
    </p:spTree>
    <p:extLst>
      <p:ext uri="{BB962C8B-B14F-4D97-AF65-F5344CB8AC3E}">
        <p14:creationId xmlns:p14="http://schemas.microsoft.com/office/powerpoint/2010/main" val="26316573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AA43F-F2F6-F19E-F43A-5C9A3D521CE5}"/>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rPr>
              <a:t>Primal-Dual method for solving constrained optimization problems</a:t>
            </a:r>
            <a:endParaRPr lang="en-IN" dirty="0"/>
          </a:p>
        </p:txBody>
      </p:sp>
      <p:sp>
        <p:nvSpPr>
          <p:cNvPr id="3" name="Content Placeholder 2">
            <a:extLst>
              <a:ext uri="{FF2B5EF4-FFF2-40B4-BE49-F238E27FC236}">
                <a16:creationId xmlns:a16="http://schemas.microsoft.com/office/drawing/2014/main" id="{9B8DB6B3-404C-83CA-AA8A-76CD6F51A7B4}"/>
              </a:ext>
            </a:extLst>
          </p:cNvPr>
          <p:cNvSpPr>
            <a:spLocks noGrp="1"/>
          </p:cNvSpPr>
          <p:nvPr>
            <p:ph idx="1"/>
          </p:nvPr>
        </p:nvSpPr>
        <p:spPr/>
        <p:txBody>
          <a:bodyPr/>
          <a:lstStyle/>
          <a:p>
            <a:r>
              <a:rPr lang="en-US" sz="4400" b="0" i="0" u="none" strike="noStrike" dirty="0">
                <a:solidFill>
                  <a:srgbClr val="0C0D0E"/>
                </a:solidFill>
                <a:effectLst/>
                <a:highlight>
                  <a:srgbClr val="FFFFFF"/>
                </a:highlight>
                <a:latin typeface="Times New Roman" panose="02020603050405020304" pitchFamily="18" charset="0"/>
                <a:cs typeface="Times New Roman" panose="02020603050405020304" pitchFamily="18" charset="0"/>
              </a:rPr>
              <a:t>Why do we prefer Dual Problem over Primal Problem in convex optimization?</a:t>
            </a:r>
            <a:endParaRPr lang="en-US" sz="4400" b="1" i="0" dirty="0">
              <a:solidFill>
                <a:srgbClr val="0C0D0E"/>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1597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1C1EB2-7691-B897-D72C-0CF1E5CE7040}"/>
                  </a:ext>
                </a:extLst>
              </p:cNvPr>
              <p:cNvSpPr>
                <a:spLocks noGrp="1"/>
              </p:cNvSpPr>
              <p:nvPr>
                <p:ph idx="1"/>
              </p:nvPr>
            </p:nvSpPr>
            <p:spPr>
              <a:xfrm>
                <a:off x="838200" y="696686"/>
                <a:ext cx="10515600" cy="5480277"/>
              </a:xfrm>
            </p:spPr>
            <p:txBody>
              <a:bodyPr>
                <a:noAutofit/>
              </a:bodyPr>
              <a:lstStyle/>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For any point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in the hyperplane,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0</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(shown as the darker arrow) is orthogonal to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𝑎</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 hyperplane divides </a:t>
                </a:r>
                <a14:m>
                  <m:oMath xmlns:m="http://schemas.openxmlformats.org/officeDocument/2006/math">
                    <m:sSup>
                      <m:sSup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𝑅</m:t>
                        </m:r>
                      </m:e>
                      <m: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𝑛</m:t>
                        </m:r>
                      </m:sup>
                    </m:sSup>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into two half spaces. A (closed) halfspace is a set of the form</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d>
                      <m:dPr>
                        <m:begChr m:val="{"/>
                        <m:endChr m:val="|"/>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e>
                    </m:d>
                    <m:sSup>
                      <m:sSup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𝑇</m:t>
                        </m:r>
                      </m:sup>
                    </m:s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𝑏</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where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𝑎</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≠0</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i.e., the solution set of one (nontrivial) linear inequality. Half spaces are convex, but not aﬃne. </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Convexity is preserved under intersection: if </a:t>
                </a:r>
                <a14:m>
                  <m:oMath xmlns:m="http://schemas.openxmlformats.org/officeDocument/2006/math">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are convex, then </a:t>
                </a:r>
                <a14:m>
                  <m:oMath xmlns:m="http://schemas.openxmlformats.org/officeDocument/2006/math">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is convex. This property extends to the intersection of an inﬁnite number of sets: if </a:t>
                </a:r>
                <a14:m>
                  <m:oMath xmlns:m="http://schemas.openxmlformats.org/officeDocument/2006/math">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𝛼</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is convex for every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𝛼</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𝐴</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then </a:t>
                </a:r>
                <a14:m>
                  <m:oMath xmlns:m="http://schemas.openxmlformats.org/officeDocument/2006/math">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𝛼</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𝐴</m:t>
                        </m:r>
                      </m:sub>
                    </m:s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𝛼</m:t>
                        </m:r>
                      </m:sub>
                    </m:sSub>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is convex. (Subspaces, aﬃne sets, and convex cones are also closed under arbitrary intersections.) </a:t>
                </a:r>
              </a:p>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As a simple example, a polyhedron is the intersection of half spaces and hyperplanes (which are convex), and therefore is convex.</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2400" dirty="0"/>
              </a:p>
            </p:txBody>
          </p:sp>
        </mc:Choice>
        <mc:Fallback xmlns="">
          <p:sp>
            <p:nvSpPr>
              <p:cNvPr id="3" name="Content Placeholder 2">
                <a:extLst>
                  <a:ext uri="{FF2B5EF4-FFF2-40B4-BE49-F238E27FC236}">
                    <a16:creationId xmlns:a16="http://schemas.microsoft.com/office/drawing/2014/main" id="{191C1EB2-7691-B897-D72C-0CF1E5CE7040}"/>
                  </a:ext>
                </a:extLst>
              </p:cNvPr>
              <p:cNvSpPr>
                <a:spLocks noGrp="1" noRot="1" noChangeAspect="1" noMove="1" noResize="1" noEditPoints="1" noAdjustHandles="1" noChangeArrowheads="1" noChangeShapeType="1" noTextEdit="1"/>
              </p:cNvSpPr>
              <p:nvPr>
                <p:ph idx="1"/>
              </p:nvPr>
            </p:nvSpPr>
            <p:spPr>
              <a:xfrm>
                <a:off x="838200" y="696686"/>
                <a:ext cx="10515600" cy="5480277"/>
              </a:xfrm>
              <a:blipFill>
                <a:blip r:embed="rId2"/>
                <a:stretch>
                  <a:fillRect l="-812" t="-890" r="-870"/>
                </a:stretch>
              </a:blipFill>
            </p:spPr>
            <p:txBody>
              <a:bodyPr/>
              <a:lstStyle/>
              <a:p>
                <a:r>
                  <a:rPr lang="en-IN">
                    <a:noFill/>
                  </a:rPr>
                  <a:t> </a:t>
                </a:r>
              </a:p>
            </p:txBody>
          </p:sp>
        </mc:Fallback>
      </mc:AlternateContent>
    </p:spTree>
    <p:extLst>
      <p:ext uri="{BB962C8B-B14F-4D97-AF65-F5344CB8AC3E}">
        <p14:creationId xmlns:p14="http://schemas.microsoft.com/office/powerpoint/2010/main" val="3623111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319CB-AC63-7954-8E79-F0B49B6ABB7E}"/>
              </a:ext>
            </a:extLst>
          </p:cNvPr>
          <p:cNvSpPr>
            <a:spLocks noGrp="1"/>
          </p:cNvSpPr>
          <p:nvPr>
            <p:ph idx="1"/>
          </p:nvPr>
        </p:nvSpPr>
        <p:spPr>
          <a:xfrm>
            <a:off x="838200" y="348343"/>
            <a:ext cx="10515600" cy="5828620"/>
          </a:xfrm>
        </p:spPr>
        <p:txBody>
          <a:bodyPr/>
          <a:lstStyle/>
          <a:p>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The dual problem provides a lower bound for the primal problem.</a:t>
            </a:r>
          </a:p>
          <a:p>
            <a:pPr algn="l" fontAlgn="base">
              <a:buFont typeface="Arial" panose="020B0604020202020204" pitchFamily="34" charset="0"/>
              <a:buChar char="•"/>
            </a:pPr>
            <a:r>
              <a:rPr lang="en-US" b="1" i="0" dirty="0">
                <a:solidFill>
                  <a:srgbClr val="0C0D0E"/>
                </a:solidFill>
                <a:effectLst/>
                <a:highlight>
                  <a:srgbClr val="FFFFFF"/>
                </a:highlight>
                <a:latin typeface="Times New Roman" panose="02020603050405020304" pitchFamily="18" charset="0"/>
                <a:cs typeface="Times New Roman" panose="02020603050405020304" pitchFamily="18" charset="0"/>
              </a:rPr>
              <a:t>The dual problem is always concave</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If the primal problem is hard to </a:t>
            </a:r>
            <a:r>
              <a:rPr lang="en-US" b="0" i="0" dirty="0" err="1">
                <a:solidFill>
                  <a:srgbClr val="0C0D0E"/>
                </a:solidFill>
                <a:effectLst/>
                <a:highlight>
                  <a:srgbClr val="FFFFFF"/>
                </a:highlight>
                <a:latin typeface="Times New Roman" panose="02020603050405020304" pitchFamily="18" charset="0"/>
                <a:cs typeface="Times New Roman" panose="02020603050405020304" pitchFamily="18" charset="0"/>
              </a:rPr>
              <a:t>optimise</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(not convex, high-dimensional) it's easier to find a lower bound via the dual and use it as an approximation for the primal problem. i.e. the </a:t>
            </a:r>
            <a:r>
              <a:rPr lang="en-US" dirty="0">
                <a:latin typeface="Times New Roman" panose="02020603050405020304" pitchFamily="18" charset="0"/>
                <a:cs typeface="Times New Roman" panose="02020603050405020304" pitchFamily="18" charset="0"/>
              </a:rPr>
              <a:t>dual problem is a concave maximization problem, which is a convex optimization problem. </a:t>
            </a:r>
            <a:endPar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endParaRPr>
          </a:p>
          <a:p>
            <a:r>
              <a:rPr lang="en-US" dirty="0">
                <a:solidFill>
                  <a:srgbClr val="0C0D0E"/>
                </a:solidFill>
                <a:highlight>
                  <a:srgbClr val="FFFFFF"/>
                </a:highlight>
                <a:latin typeface="Times New Roman" panose="02020603050405020304" pitchFamily="18" charset="0"/>
                <a:cs typeface="Times New Roman" panose="02020603050405020304" pitchFamily="18" charset="0"/>
              </a:rPr>
              <a:t>T</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he dual problem has as many variables as constraints are there in the primal. So, you can reduce the dimensionality.</a:t>
            </a:r>
          </a:p>
          <a:p>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However, the primal-dual method simultaneously solve the primal and dual problems.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690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67BB-65FE-9C03-2C5A-7D0384480A5C}"/>
              </a:ext>
            </a:extLst>
          </p:cNvPr>
          <p:cNvSpPr>
            <a:spLocks noGrp="1"/>
          </p:cNvSpPr>
          <p:nvPr>
            <p:ph type="title"/>
          </p:nvPr>
        </p:nvSpPr>
        <p:spPr/>
        <p:txBody>
          <a:bodyPr>
            <a:normAutofit/>
          </a:bodyPr>
          <a:lstStyle/>
          <a:p>
            <a:r>
              <a:rPr lang="en-US" b="1" dirty="0">
                <a:effectLst/>
                <a:latin typeface="Times New Roman" panose="02020603050405020304" pitchFamily="18" charset="0"/>
                <a:ea typeface="Times New Roman" panose="02020603050405020304" pitchFamily="18" charset="0"/>
              </a:rPr>
              <a:t>Primal-Dual method for solving constrained optimization problems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C3109-C323-B39E-E52F-752E877ED130}"/>
                  </a:ext>
                </a:extLst>
              </p:cNvPr>
              <p:cNvSpPr>
                <a:spLocks noGrp="1"/>
              </p:cNvSpPr>
              <p:nvPr>
                <p:ph idx="1"/>
              </p:nvPr>
            </p:nvSpPr>
            <p:spPr/>
            <p:txBody>
              <a:bodyPr>
                <a:normAutofit/>
              </a:bodyPr>
              <a:lstStyle/>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Consider a general optimization problem (called as primal problem)</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ctr">
                  <a:lnSpc>
                    <a:spcPct val="107000"/>
                  </a:lnSpc>
                  <a:spcAft>
                    <a:spcPts val="800"/>
                  </a:spcAft>
                  <a:buNone/>
                </a:pPr>
                <a14:m>
                  <m:oMath xmlns:m="http://schemas.openxmlformats.org/officeDocument/2006/math">
                    <m:func>
                      <m:func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IN" kern="100">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lim>
                        </m:limLow>
                      </m:fName>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subject to 								----------(1)</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0,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ctr">
                  <a:lnSpc>
                    <a:spcPct val="107000"/>
                  </a:lnSpc>
                  <a:spcAft>
                    <a:spcPts val="800"/>
                  </a:spcAft>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We deﬁne its Lagrangian as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µ</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AFAC3109-C323-B39E-E52F-752E877ED130}"/>
                  </a:ext>
                </a:extLst>
              </p:cNvPr>
              <p:cNvSpPr>
                <a:spLocks noGrp="1" noRot="1" noChangeAspect="1" noMove="1" noResize="1" noEditPoints="1" noAdjustHandles="1" noChangeArrowheads="1" noChangeShapeType="1" noTextEdit="1"/>
              </p:cNvSpPr>
              <p:nvPr>
                <p:ph idx="1"/>
              </p:nvPr>
            </p:nvSpPr>
            <p:spPr>
              <a:blipFill>
                <a:blip r:embed="rId2"/>
                <a:stretch>
                  <a:fillRect l="-1217" t="-1401"/>
                </a:stretch>
              </a:blipFill>
            </p:spPr>
            <p:txBody>
              <a:bodyPr/>
              <a:lstStyle/>
              <a:p>
                <a:r>
                  <a:rPr lang="en-IN">
                    <a:noFill/>
                  </a:rPr>
                  <a:t> </a:t>
                </a:r>
              </a:p>
            </p:txBody>
          </p:sp>
        </mc:Fallback>
      </mc:AlternateContent>
    </p:spTree>
    <p:extLst>
      <p:ext uri="{BB962C8B-B14F-4D97-AF65-F5344CB8AC3E}">
        <p14:creationId xmlns:p14="http://schemas.microsoft.com/office/powerpoint/2010/main" val="18019972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82F9A1-2CD5-1374-0D83-06309D5DDA45}"/>
                  </a:ext>
                </a:extLst>
              </p:cNvPr>
              <p:cNvSpPr>
                <a:spLocks noGrp="1"/>
              </p:cNvSpPr>
              <p:nvPr>
                <p:ph idx="1"/>
              </p:nvPr>
            </p:nvSpPr>
            <p:spPr>
              <a:xfrm>
                <a:off x="838200" y="849086"/>
                <a:ext cx="10515600" cy="5327877"/>
              </a:xfrm>
            </p:spPr>
            <p:txBody>
              <a:bodyPr>
                <a:norm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Lemma 1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each feasible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sup</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lim>
                    </m:limLow>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the supremum is taken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iﬀ</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satisfying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Proof</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each feasible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we have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thus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µ</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µ</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last inequality becomes equality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iﬀ</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Proposition 1</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optimal value of the primal problem, named as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satisﬁes: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inf</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lim>
                        </m:limLow>
                      </m:fName>
                      <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sup</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lim>
                        </m:limLow>
                      </m:e>
                    </m:func>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182F9A1-2CD5-1374-0D83-06309D5DDA45}"/>
                  </a:ext>
                </a:extLst>
              </p:cNvPr>
              <p:cNvSpPr>
                <a:spLocks noGrp="1" noRot="1" noChangeAspect="1" noMove="1" noResize="1" noEditPoints="1" noAdjustHandles="1" noChangeArrowheads="1" noChangeShapeType="1" noTextEdit="1"/>
              </p:cNvSpPr>
              <p:nvPr>
                <p:ph idx="1"/>
              </p:nvPr>
            </p:nvSpPr>
            <p:spPr>
              <a:xfrm>
                <a:off x="838200" y="849086"/>
                <a:ext cx="10515600" cy="5327877"/>
              </a:xfrm>
              <a:blipFill>
                <a:blip r:embed="rId2"/>
                <a:stretch>
                  <a:fillRect l="-1043" t="-229" r="-1159"/>
                </a:stretch>
              </a:blipFill>
            </p:spPr>
            <p:txBody>
              <a:bodyPr/>
              <a:lstStyle/>
              <a:p>
                <a:r>
                  <a:rPr lang="en-IN">
                    <a:noFill/>
                  </a:rPr>
                  <a:t> </a:t>
                </a:r>
              </a:p>
            </p:txBody>
          </p:sp>
        </mc:Fallback>
      </mc:AlternateContent>
    </p:spTree>
    <p:extLst>
      <p:ext uri="{BB962C8B-B14F-4D97-AF65-F5344CB8AC3E}">
        <p14:creationId xmlns:p14="http://schemas.microsoft.com/office/powerpoint/2010/main" val="4270486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3E1EF-F375-9B4D-3CE2-AB4A14ADF306}"/>
                  </a:ext>
                </a:extLst>
              </p:cNvPr>
              <p:cNvSpPr>
                <a:spLocks noGrp="1"/>
              </p:cNvSpPr>
              <p:nvPr>
                <p:ph idx="1"/>
              </p:nvPr>
            </p:nvSpPr>
            <p:spPr>
              <a:xfrm>
                <a:off x="838200" y="762000"/>
                <a:ext cx="10515600" cy="5414963"/>
              </a:xfrm>
            </p:spPr>
            <p:txBody>
              <a:bodyPr>
                <a:no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Lagrange dual function: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Given a Lagrangian, we deﬁne its Lagrange dual function as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inf</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lim>
                        </m:limLow>
                      </m:fName>
                      <m:e>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e>
                    </m:func>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Lagrange dual problem</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Given primal problem (1), we deﬁne its Lagrange dual problem as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ct val="107000"/>
                  </a:lnSpc>
                  <a:spcAft>
                    <a:spcPts val="800"/>
                  </a:spcAft>
                </a:pPr>
                <a14:m>
                  <m:oMath xmlns:m="http://schemas.openxmlformats.org/officeDocument/2006/math">
                    <m:func>
                      <m:func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max</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lim>
                        </m:limLow>
                      </m:fName>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e>
                    </m:func>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subject to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893E1EF-F375-9B4D-3CE2-AB4A14ADF306}"/>
                  </a:ext>
                </a:extLst>
              </p:cNvPr>
              <p:cNvSpPr>
                <a:spLocks noGrp="1" noRot="1" noChangeAspect="1" noMove="1" noResize="1" noEditPoints="1" noAdjustHandles="1" noChangeArrowheads="1" noChangeShapeType="1" noTextEdit="1"/>
              </p:cNvSpPr>
              <p:nvPr>
                <p:ph idx="1"/>
              </p:nvPr>
            </p:nvSpPr>
            <p:spPr>
              <a:xfrm>
                <a:off x="838200" y="762000"/>
                <a:ext cx="10515600" cy="5414963"/>
              </a:xfrm>
              <a:blipFill>
                <a:blip r:embed="rId2"/>
                <a:stretch>
                  <a:fillRect l="-1043" t="-1126" r="-1159"/>
                </a:stretch>
              </a:blipFill>
            </p:spPr>
            <p:txBody>
              <a:bodyPr/>
              <a:lstStyle/>
              <a:p>
                <a:r>
                  <a:rPr lang="en-IN">
                    <a:noFill/>
                  </a:rPr>
                  <a:t> </a:t>
                </a:r>
              </a:p>
            </p:txBody>
          </p:sp>
        </mc:Fallback>
      </mc:AlternateContent>
    </p:spTree>
    <p:extLst>
      <p:ext uri="{BB962C8B-B14F-4D97-AF65-F5344CB8AC3E}">
        <p14:creationId xmlns:p14="http://schemas.microsoft.com/office/powerpoint/2010/main" val="2049672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C6A03-18E9-85B3-1AF2-4A837FDF9DB9}"/>
                  </a:ext>
                </a:extLst>
              </p:cNvPr>
              <p:cNvSpPr>
                <a:spLocks noGrp="1"/>
              </p:cNvSpPr>
              <p:nvPr>
                <p:ph idx="1"/>
              </p:nvPr>
            </p:nvSpPr>
            <p:spPr>
              <a:xfrm>
                <a:off x="838200" y="1121229"/>
                <a:ext cx="10515600" cy="5055734"/>
              </a:xfrm>
            </p:spPr>
            <p:txBody>
              <a:bodyPr>
                <a:norm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Proposition 2</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optimal value of the dual problem, named as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satisﬁes: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sup</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≥0,</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lim>
                      </m:limLow>
                      <m:func>
                        <m:func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inf</m:t>
                              </m:r>
                            </m:e>
                            <m:li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lim>
                          </m:limLow>
                        </m:fName>
                        <m:e>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Proposition.3</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dual problem is a convex optimization problem.</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19AC6A03-18E9-85B3-1AF2-4A837FDF9DB9}"/>
                  </a:ext>
                </a:extLst>
              </p:cNvPr>
              <p:cNvSpPr>
                <a:spLocks noGrp="1" noRot="1" noChangeAspect="1" noMove="1" noResize="1" noEditPoints="1" noAdjustHandles="1" noChangeArrowheads="1" noChangeShapeType="1" noTextEdit="1"/>
              </p:cNvSpPr>
              <p:nvPr>
                <p:ph idx="1"/>
              </p:nvPr>
            </p:nvSpPr>
            <p:spPr>
              <a:xfrm>
                <a:off x="838200" y="1121229"/>
                <a:ext cx="10515600" cy="5055734"/>
              </a:xfrm>
              <a:blipFill>
                <a:blip r:embed="rId2"/>
                <a:stretch>
                  <a:fillRect l="-1043" t="-1327" r="-1159"/>
                </a:stretch>
              </a:blipFill>
            </p:spPr>
            <p:txBody>
              <a:bodyPr/>
              <a:lstStyle/>
              <a:p>
                <a:r>
                  <a:rPr lang="en-IN">
                    <a:noFill/>
                  </a:rPr>
                  <a:t> </a:t>
                </a:r>
              </a:p>
            </p:txBody>
          </p:sp>
        </mc:Fallback>
      </mc:AlternateContent>
    </p:spTree>
    <p:extLst>
      <p:ext uri="{BB962C8B-B14F-4D97-AF65-F5344CB8AC3E}">
        <p14:creationId xmlns:p14="http://schemas.microsoft.com/office/powerpoint/2010/main" val="755514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9212-55D6-3617-85B4-14E95945AE9D}"/>
              </a:ext>
            </a:extLst>
          </p:cNvPr>
          <p:cNvSpPr>
            <a:spLocks noGrp="1"/>
          </p:cNvSpPr>
          <p:nvPr>
            <p:ph type="title"/>
          </p:nvPr>
        </p:nvSpPr>
        <p:spPr/>
        <p:txBody>
          <a:bodyPr>
            <a:normAutofit/>
          </a:bodyPr>
          <a:lstStyle/>
          <a:p>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Weak and strong duality</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CCAA00-0651-2FC3-738C-79E12A4166D3}"/>
                  </a:ext>
                </a:extLst>
              </p:cNvPr>
              <p:cNvSpPr>
                <a:spLocks noGrp="1"/>
              </p:cNvSpPr>
              <p:nvPr>
                <p:ph idx="1"/>
              </p:nvPr>
            </p:nvSpPr>
            <p:spPr/>
            <p:txBody>
              <a:bodyPr>
                <a:normAutofit/>
              </a:bodyPr>
              <a:lstStyle/>
              <a:p>
                <a:pPr algn="just">
                  <a:lnSpc>
                    <a:spcPct val="107000"/>
                  </a:lnSpc>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Lagrangian dual problem yields a lower bound for the primal problem. It always holds true that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called as weak duality.</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In some problems, we have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which is called strong duality.</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8CCAA00-0651-2FC3-738C-79E12A4166D3}"/>
                  </a:ext>
                </a:extLst>
              </p:cNvPr>
              <p:cNvSpPr>
                <a:spLocks noGrp="1" noRot="1" noChangeAspect="1" noMove="1" noResize="1" noEditPoints="1" noAdjustHandles="1" noChangeArrowheads="1" noChangeShapeType="1" noTextEdit="1"/>
              </p:cNvSpPr>
              <p:nvPr>
                <p:ph idx="1"/>
              </p:nvPr>
            </p:nvSpPr>
            <p:spPr>
              <a:blipFill>
                <a:blip r:embed="rId2"/>
                <a:stretch>
                  <a:fillRect l="-1043" t="-1401" r="-1159"/>
                </a:stretch>
              </a:blipFill>
            </p:spPr>
            <p:txBody>
              <a:bodyPr/>
              <a:lstStyle/>
              <a:p>
                <a:r>
                  <a:rPr lang="en-IN">
                    <a:noFill/>
                  </a:rPr>
                  <a:t> </a:t>
                </a:r>
              </a:p>
            </p:txBody>
          </p:sp>
        </mc:Fallback>
      </mc:AlternateContent>
    </p:spTree>
    <p:extLst>
      <p:ext uri="{BB962C8B-B14F-4D97-AF65-F5344CB8AC3E}">
        <p14:creationId xmlns:p14="http://schemas.microsoft.com/office/powerpoint/2010/main" val="943955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DED83-A65A-BE4F-0687-681EC8614B70}"/>
                  </a:ext>
                </a:extLst>
              </p:cNvPr>
              <p:cNvSpPr>
                <a:spLocks noGrp="1"/>
              </p:cNvSpPr>
              <p:nvPr>
                <p:ph idx="1"/>
              </p:nvPr>
            </p:nvSpPr>
            <p:spPr>
              <a:xfrm>
                <a:off x="838200" y="762000"/>
                <a:ext cx="10515600" cy="5725886"/>
              </a:xfrm>
            </p:spPr>
            <p:txBody>
              <a:bodyPr>
                <a:no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Since the strong and weak duality, the point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are respectively primal and dual optimal solutions if and only if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a feasible point of primal problem and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a feasible point of dual problem. In other words,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the solution of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Font typeface="Cambria Math" panose="02040503050406030204" pitchFamily="18" charset="0"/>
                  <a:buAutoNum type="arabicPeriod"/>
                </a:pP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buFont typeface="Cambria Math" panose="02040503050406030204" pitchFamily="18" charset="0"/>
                  <a:buAutoNum type="arabicPeriod"/>
                </a:pPr>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𝟎</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 </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342900" lvl="0" indent="-342900" algn="just">
                  <a:lnSpc>
                    <a:spcPct val="107000"/>
                  </a:lnSpc>
                  <a:spcAft>
                    <a:spcPts val="800"/>
                  </a:spcAft>
                  <a:buFont typeface="Cambria Math" panose="02040503050406030204" pitchFamily="18" charset="0"/>
                  <a:buAutoNum type="arabicPeriod"/>
                </a:pP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Cambria Math" panose="02040503050406030204" pitchFamily="18" charset="0"/>
                  </a:rPr>
                  <a:t>.</a:t>
                </a:r>
                <a:endParaRPr lang="en-IN" kern="100" dirty="0">
                  <a:effectLst/>
                  <a:latin typeface="Aptos" panose="020B0004020202020204" pitchFamily="34" charset="0"/>
                  <a:ea typeface="Aptos" panose="020B0004020202020204" pitchFamily="34" charset="0"/>
                  <a:cs typeface="Cambria Math" panose="02040503050406030204" pitchFamily="18" charset="0"/>
                </a:endParaRPr>
              </a:p>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Moreover, these conditions are exactly the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KKT conditions.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CC5DED83-A65A-BE4F-0687-681EC8614B70}"/>
                  </a:ext>
                </a:extLst>
              </p:cNvPr>
              <p:cNvSpPr>
                <a:spLocks noGrp="1" noRot="1" noChangeAspect="1" noMove="1" noResize="1" noEditPoints="1" noAdjustHandles="1" noChangeArrowheads="1" noChangeShapeType="1" noTextEdit="1"/>
              </p:cNvSpPr>
              <p:nvPr>
                <p:ph idx="1"/>
              </p:nvPr>
            </p:nvSpPr>
            <p:spPr>
              <a:xfrm>
                <a:off x="838200" y="762000"/>
                <a:ext cx="10515600" cy="5725886"/>
              </a:xfrm>
              <a:blipFill>
                <a:blip r:embed="rId2"/>
                <a:stretch>
                  <a:fillRect l="-1043" t="-1065" r="-1159" b="-745"/>
                </a:stretch>
              </a:blipFill>
            </p:spPr>
            <p:txBody>
              <a:bodyPr/>
              <a:lstStyle/>
              <a:p>
                <a:r>
                  <a:rPr lang="en-IN">
                    <a:noFill/>
                  </a:rPr>
                  <a:t> </a:t>
                </a:r>
              </a:p>
            </p:txBody>
          </p:sp>
        </mc:Fallback>
      </mc:AlternateContent>
    </p:spTree>
    <p:extLst>
      <p:ext uri="{BB962C8B-B14F-4D97-AF65-F5344CB8AC3E}">
        <p14:creationId xmlns:p14="http://schemas.microsoft.com/office/powerpoint/2010/main" val="1777887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2827-5B4E-E72A-F976-0516428CCA65}"/>
              </a:ext>
            </a:extLst>
          </p:cNvPr>
          <p:cNvSpPr>
            <a:spLocks noGrp="1"/>
          </p:cNvSpPr>
          <p:nvPr>
            <p:ph type="title"/>
          </p:nvPr>
        </p:nvSpPr>
        <p:spPr/>
        <p:txBody>
          <a:bodyPr/>
          <a:lstStyle/>
          <a:p>
            <a:r>
              <a:rPr lang="en-IN" dirty="0"/>
              <a:t>Let us demonstrate on a LPP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859B8D-04A9-C400-30CA-7471C7F9499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consider the LPP in standard form: </a:t>
                </a:r>
                <a:endParaRPr lang="en-IN" i="1"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US" i="1" dirty="0" err="1" smtClean="0">
                            <a:latin typeface="Cambria Math" panose="02040503050406030204" pitchFamily="18" charset="0"/>
                          </a:rPr>
                          <m:t>𝑐</m:t>
                        </m:r>
                      </m:e>
                      <m:sup>
                        <m:r>
                          <a:rPr lang="en-US" i="1" dirty="0" err="1"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𝑥</m:t>
                    </m:r>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subject to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 0,</m:t>
                    </m:r>
                  </m:oMath>
                </a14:m>
                <a:r>
                  <a:rPr lang="en-US" dirty="0">
                    <a:latin typeface="Times New Roman" panose="02020603050405020304" pitchFamily="18" charset="0"/>
                    <a:cs typeface="Times New Roman" panose="02020603050405020304" pitchFamily="18" charset="0"/>
                  </a:rPr>
                  <a:t> (lpp1)</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i="1" dirty="0" smtClean="0">
                        <a:latin typeface="Cambria Math" panose="02040503050406030204" pitchFamily="18" charset="0"/>
                      </a:rPr>
                      <m:t>𝑐</m:t>
                    </m:r>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i="1" dirty="0" smtClean="0">
                        <a:latin typeface="Cambria Math" panose="02040503050406030204" pitchFamily="18" charset="0"/>
                      </a:rPr>
                      <m:t>𝑥</m:t>
                    </m:r>
                  </m:oMath>
                </a14:m>
                <a:r>
                  <a:rPr lang="en-US" dirty="0">
                    <a:latin typeface="Times New Roman" panose="02020603050405020304" pitchFamily="18" charset="0"/>
                    <a:cs typeface="Times New Roman" panose="02020603050405020304" pitchFamily="18" charset="0"/>
                  </a:rPr>
                  <a:t> are vectors in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𝑛</m:t>
                        </m:r>
                      </m:sup>
                    </m:sSup>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latin typeface="Cambria Math" panose="02040503050406030204" pitchFamily="18" charset="0"/>
                      </a:rPr>
                      <m:t>𝑏</m:t>
                    </m:r>
                  </m:oMath>
                </a14:m>
                <a:r>
                  <a:rPr lang="en-US" dirty="0">
                    <a:latin typeface="Times New Roman" panose="02020603050405020304" pitchFamily="18" charset="0"/>
                    <a:cs typeface="Times New Roman" panose="02020603050405020304" pitchFamily="18" charset="0"/>
                  </a:rPr>
                  <a:t> is a vector in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𝑚</m:t>
                        </m:r>
                      </m:sup>
                    </m:sSup>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i="1" dirty="0" smtClean="0">
                        <a:latin typeface="Cambria Math" panose="02040503050406030204" pitchFamily="18" charset="0"/>
                      </a:rPr>
                      <m:t>𝐴</m:t>
                    </m:r>
                  </m:oMath>
                </a14:m>
                <a:r>
                  <a:rPr lang="en-US" dirty="0">
                    <a:latin typeface="Times New Roman" panose="02020603050405020304" pitchFamily="18" charset="0"/>
                    <a:cs typeface="Times New Roman" panose="02020603050405020304" pitchFamily="18" charset="0"/>
                  </a:rPr>
                  <a:t> is an </a:t>
                </a:r>
              </a:p>
              <a:p>
                <a:pPr marL="0" indent="0">
                  <a:buNone/>
                </a:pP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m:t>
                    </m:r>
                    <m:r>
                      <a:rPr lang="en-US" i="1" dirty="0" smtClean="0">
                        <a:latin typeface="Cambria Math" panose="02040503050406030204" pitchFamily="18" charset="0"/>
                      </a:rPr>
                      <m:t>𝑛</m:t>
                    </m:r>
                  </m:oMath>
                </a14:m>
                <a:r>
                  <a:rPr lang="en-US" dirty="0">
                    <a:latin typeface="Times New Roman" panose="02020603050405020304" pitchFamily="18" charset="0"/>
                    <a:cs typeface="Times New Roman" panose="02020603050405020304" pitchFamily="18" charset="0"/>
                  </a:rPr>
                  <a:t> matrix.</a:t>
                </a:r>
              </a:p>
              <a:p>
                <a:pPr marL="0" indent="0">
                  <a:buNone/>
                </a:pP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B859B8D-04A9-C400-30CA-7471C7F94997}"/>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IN">
                    <a:noFill/>
                  </a:rPr>
                  <a:t> </a:t>
                </a:r>
              </a:p>
            </p:txBody>
          </p:sp>
        </mc:Fallback>
      </mc:AlternateContent>
    </p:spTree>
    <p:extLst>
      <p:ext uri="{BB962C8B-B14F-4D97-AF65-F5344CB8AC3E}">
        <p14:creationId xmlns:p14="http://schemas.microsoft.com/office/powerpoint/2010/main" val="24951181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7DDDC8-C75E-E950-4418-97C0350BB69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dual problem for (lpp1) is</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𝑏</m:t>
                        </m:r>
                      </m:e>
                      <m:sup>
                        <m:r>
                          <a:rPr lang="en-US"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𝜆</m:t>
                    </m:r>
                    <m:r>
                      <a:rPr lang="en-US" i="1" dirty="0" smtClean="0">
                        <a:latin typeface="Cambria Math" panose="02040503050406030204" pitchFamily="18" charset="0"/>
                      </a:rPr>
                      <m:t>, </m:t>
                    </m:r>
                    <m:r>
                      <a:rPr lang="en-US" i="1" dirty="0" smtClean="0">
                        <a:latin typeface="Cambria Math" panose="02040503050406030204" pitchFamily="18" charset="0"/>
                      </a:rPr>
                      <m:t>𝑠𝑢𝑏𝑗𝑒𝑐𝑡</m:t>
                    </m:r>
                    <m:r>
                      <a:rPr lang="en-US" i="1" dirty="0" smtClean="0">
                        <a:latin typeface="Cambria Math" panose="02040503050406030204" pitchFamily="18" charset="0"/>
                      </a:rPr>
                      <m:t> </m:t>
                    </m:r>
                    <m:r>
                      <a:rPr lang="en-US" i="1" dirty="0" smtClean="0">
                        <a:latin typeface="Cambria Math" panose="02040503050406030204" pitchFamily="18" charset="0"/>
                      </a:rPr>
                      <m:t>𝑡𝑜</m:t>
                    </m:r>
                    <m:r>
                      <a:rPr lang="en-US" i="1" dirty="0" smtClean="0">
                        <a:latin typeface="Cambria Math" panose="02040503050406030204" pitchFamily="18" charset="0"/>
                      </a:rPr>
                      <m:t> </m:t>
                    </m:r>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𝐴</m:t>
                        </m:r>
                      </m:e>
                      <m:sup>
                        <m:r>
                          <a:rPr lang="en-US"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𝜆</m:t>
                    </m:r>
                    <m:r>
                      <a:rPr lang="en-US" i="1" dirty="0" smtClean="0">
                        <a:latin typeface="Cambria Math" panose="02040503050406030204" pitchFamily="18" charset="0"/>
                      </a:rPr>
                      <m:t> + </m:t>
                    </m:r>
                    <m:r>
                      <a:rPr lang="en-US" i="1" dirty="0" smtClean="0">
                        <a:latin typeface="Cambria Math" panose="02040503050406030204" pitchFamily="18" charset="0"/>
                      </a:rPr>
                      <m:t>𝑠</m:t>
                    </m:r>
                    <m:r>
                      <a:rPr lang="en-IN"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𝑠</m:t>
                    </m:r>
                    <m:r>
                      <a:rPr lang="en-US" i="1" dirty="0" smtClean="0">
                        <a:latin typeface="Cambria Math" panose="02040503050406030204" pitchFamily="18" charset="0"/>
                      </a:rPr>
                      <m:t> ≥ 0, </m:t>
                    </m:r>
                  </m:oMath>
                </a14:m>
                <a:r>
                  <a:rPr lang="en-US" dirty="0">
                    <a:latin typeface="Times New Roman" panose="02020603050405020304" pitchFamily="18" charset="0"/>
                    <a:cs typeface="Times New Roman" panose="02020603050405020304" pitchFamily="18" charset="0"/>
                  </a:rPr>
                  <a:t>(lpp2)</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i="1" dirty="0" smtClean="0">
                        <a:latin typeface="Cambria Math" panose="02040503050406030204" pitchFamily="18" charset="0"/>
                      </a:rPr>
                      <m:t>𝜆</m:t>
                    </m:r>
                  </m:oMath>
                </a14:m>
                <a:r>
                  <a:rPr lang="en-US" dirty="0">
                    <a:latin typeface="Times New Roman" panose="02020603050405020304" pitchFamily="18" charset="0"/>
                    <a:cs typeface="Times New Roman" panose="02020603050405020304" pitchFamily="18" charset="0"/>
                  </a:rPr>
                  <a:t> is a vector in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𝑚</m:t>
                        </m:r>
                      </m:sup>
                    </m:sSup>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i="1" dirty="0" smtClean="0">
                        <a:latin typeface="Cambria Math" panose="02040503050406030204" pitchFamily="18" charset="0"/>
                      </a:rPr>
                      <m:t>𝑠</m:t>
                    </m:r>
                  </m:oMath>
                </a14:m>
                <a:r>
                  <a:rPr lang="en-US" dirty="0">
                    <a:latin typeface="Times New Roman" panose="02020603050405020304" pitchFamily="18" charset="0"/>
                    <a:cs typeface="Times New Roman" panose="02020603050405020304" pitchFamily="18" charset="0"/>
                  </a:rPr>
                  <a:t> is a vector in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𝑛</m:t>
                        </m:r>
                      </m:sup>
                    </m:sSup>
                  </m:oMath>
                </a14:m>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The primal–dual solutions of (lpp1), (lpp2) are characterized by the </a:t>
                </a:r>
                <a:r>
                  <a:rPr lang="en-US" dirty="0" err="1">
                    <a:latin typeface="Times New Roman" panose="02020603050405020304" pitchFamily="18" charset="0"/>
                    <a:cs typeface="Times New Roman" panose="02020603050405020304" pitchFamily="18" charset="0"/>
                  </a:rPr>
                  <a:t>Karush</a:t>
                </a:r>
                <a:r>
                  <a:rPr lang="en-US" dirty="0">
                    <a:latin typeface="Times New Roman" panose="02020603050405020304" pitchFamily="18" charset="0"/>
                    <a:cs typeface="Times New Roman" panose="02020603050405020304" pitchFamily="18" charset="0"/>
                  </a:rPr>
                  <a:t>–Kuhn–Tucker conditions</a:t>
                </a:r>
                <a:r>
                  <a:rPr lang="en-US" dirty="0"/>
                  <a:t>.</a:t>
                </a:r>
                <a:endParaRPr lang="en-IN" dirty="0"/>
              </a:p>
            </p:txBody>
          </p:sp>
        </mc:Choice>
        <mc:Fallback xmlns="">
          <p:sp>
            <p:nvSpPr>
              <p:cNvPr id="3" name="Content Placeholder 2">
                <a:extLst>
                  <a:ext uri="{FF2B5EF4-FFF2-40B4-BE49-F238E27FC236}">
                    <a16:creationId xmlns:a16="http://schemas.microsoft.com/office/drawing/2014/main" id="{9B7DDDC8-C75E-E950-4418-97C0350BB697}"/>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IN">
                    <a:noFill/>
                  </a:rPr>
                  <a:t> </a:t>
                </a:r>
              </a:p>
            </p:txBody>
          </p:sp>
        </mc:Fallback>
      </mc:AlternateContent>
    </p:spTree>
    <p:extLst>
      <p:ext uri="{BB962C8B-B14F-4D97-AF65-F5344CB8AC3E}">
        <p14:creationId xmlns:p14="http://schemas.microsoft.com/office/powerpoint/2010/main" val="4042727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38C5ED-0884-2EDA-31CB-49B63826BE7E}"/>
                  </a:ext>
                </a:extLst>
              </p:cNvPr>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which we restate here as follows:</a:t>
                </a:r>
              </a:p>
              <a:p>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1. </a:t>
                </a:r>
                <a14:m>
                  <m:oMath xmlns:m="http://schemas.openxmlformats.org/officeDocument/2006/math">
                    <m:sSup>
                      <m:sSupPr>
                        <m:ctrlPr>
                          <a:rPr lang="en-IN"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i="1" dirty="0" smtClean="0">
                            <a:latin typeface="Cambria Math" panose="02040503050406030204" pitchFamily="18" charset="0"/>
                          </a:rPr>
                          <m:t>𝑇</m:t>
                        </m:r>
                      </m:sup>
                    </m:sSup>
                    <m:r>
                      <a:rPr lang="en-US" sz="3200" i="1" dirty="0" smtClean="0">
                        <a:latin typeface="Cambria Math" panose="02040503050406030204" pitchFamily="18" charset="0"/>
                      </a:rPr>
                      <m:t> </m:t>
                    </m:r>
                    <m:r>
                      <a:rPr lang="en-US" sz="3200" i="1" dirty="0" smtClean="0">
                        <a:latin typeface="Cambria Math" panose="02040503050406030204" pitchFamily="18" charset="0"/>
                      </a:rPr>
                      <m:t>𝜆</m:t>
                    </m:r>
                    <m:r>
                      <a:rPr lang="en-US" sz="3200" i="1" dirty="0" smtClean="0">
                        <a:latin typeface="Cambria Math" panose="02040503050406030204" pitchFamily="18" charset="0"/>
                      </a:rPr>
                      <m:t> + </m:t>
                    </m:r>
                    <m:r>
                      <a:rPr lang="en-US" sz="3200" i="1" dirty="0" smtClean="0">
                        <a:latin typeface="Cambria Math" panose="02040503050406030204" pitchFamily="18" charset="0"/>
                      </a:rPr>
                      <m:t>𝑠</m:t>
                    </m:r>
                    <m:r>
                      <a:rPr lang="en-US" sz="3200" i="1" dirty="0" smtClean="0">
                        <a:latin typeface="Cambria Math" panose="02040503050406030204" pitchFamily="18" charset="0"/>
                      </a:rPr>
                      <m:t>= </m:t>
                    </m:r>
                    <m:r>
                      <a:rPr lang="en-US" sz="3200" i="1" dirty="0" smtClean="0">
                        <a:latin typeface="Cambria Math" panose="02040503050406030204" pitchFamily="18" charset="0"/>
                      </a:rPr>
                      <m:t>𝑐</m:t>
                    </m:r>
                    <m:r>
                      <a:rPr lang="en-US" sz="3200" i="1" dirty="0" smtClean="0">
                        <a:latin typeface="Cambria Math" panose="02040503050406030204" pitchFamily="18" charset="0"/>
                      </a:rPr>
                      <m:t>, …              (</m:t>
                    </m:r>
                    <m:r>
                      <m:rPr>
                        <m:sty m:val="p"/>
                      </m:rPr>
                      <a:rPr lang="en-US" sz="3200" i="0" dirty="0" smtClean="0">
                        <a:latin typeface="Cambria Math" panose="02040503050406030204" pitchFamily="18" charset="0"/>
                      </a:rPr>
                      <m:t>lpp</m:t>
                    </m:r>
                    <m:r>
                      <a:rPr lang="en-US" sz="3200" i="0" dirty="0" smtClean="0">
                        <a:latin typeface="Cambria Math" panose="02040503050406030204" pitchFamily="18" charset="0"/>
                      </a:rPr>
                      <m:t>3</m:t>
                    </m:r>
                    <m:r>
                      <a:rPr lang="en-US" sz="3200" i="1" dirty="0" smtClean="0">
                        <a:latin typeface="Cambria Math" panose="02040503050406030204" pitchFamily="18" charset="0"/>
                      </a:rPr>
                      <m:t>𝑎</m:t>
                    </m:r>
                    <m:r>
                      <a:rPr lang="en-US" sz="3200" i="1" dirty="0" smtClean="0">
                        <a:latin typeface="Cambria Math" panose="02040503050406030204" pitchFamily="18" charset="0"/>
                      </a:rPr>
                      <m:t>)</m:t>
                    </m:r>
                  </m:oMath>
                </a14:m>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2. </a:t>
                </a:r>
                <a14:m>
                  <m:oMath xmlns:m="http://schemas.openxmlformats.org/officeDocument/2006/math">
                    <m:r>
                      <a:rPr lang="en-US" sz="3200" i="1" dirty="0" smtClean="0">
                        <a:latin typeface="Cambria Math" panose="02040503050406030204" pitchFamily="18" charset="0"/>
                      </a:rPr>
                      <m:t>𝐴𝑥</m:t>
                    </m:r>
                    <m:r>
                      <a:rPr lang="en-US" sz="3200" i="1" dirty="0" smtClean="0">
                        <a:latin typeface="Cambria Math" panose="02040503050406030204" pitchFamily="18" charset="0"/>
                      </a:rPr>
                      <m:t> = </m:t>
                    </m:r>
                    <m:r>
                      <a:rPr lang="en-US" sz="3200" i="1" dirty="0" smtClean="0">
                        <a:latin typeface="Cambria Math" panose="02040503050406030204" pitchFamily="18" charset="0"/>
                      </a:rPr>
                      <m:t>𝑏</m:t>
                    </m:r>
                    <m:r>
                      <a:rPr lang="en-US" sz="3200" i="1" dirty="0" smtClean="0">
                        <a:latin typeface="Cambria Math" panose="02040503050406030204" pitchFamily="18" charset="0"/>
                      </a:rPr>
                      <m:t>,</m:t>
                    </m:r>
                  </m:oMath>
                </a14:m>
                <a:r>
                  <a:rPr lang="en-US" sz="3200" dirty="0">
                    <a:latin typeface="Times New Roman" panose="02020603050405020304" pitchFamily="18" charset="0"/>
                    <a:cs typeface="Times New Roman" panose="02020603050405020304" pitchFamily="18" charset="0"/>
                  </a:rPr>
                  <a:t> ………..         (lpp3b)</a:t>
                </a:r>
              </a:p>
              <a:p>
                <a:pPr marL="0" indent="0">
                  <a:buNone/>
                </a:pPr>
                <a:r>
                  <a:rPr lang="en-US" sz="3200" dirty="0">
                    <a:latin typeface="Times New Roman" panose="02020603050405020304" pitchFamily="18" charset="0"/>
                    <a:cs typeface="Times New Roman" panose="02020603050405020304" pitchFamily="18" charset="0"/>
                  </a:rPr>
                  <a:t>            3. </a:t>
                </a:r>
                <a14:m>
                  <m:oMath xmlns:m="http://schemas.openxmlformats.org/officeDocument/2006/math">
                    <m:sSub>
                      <m:sSubPr>
                        <m:ctrlPr>
                          <a:rPr lang="en-IN"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i="1" dirty="0" smtClean="0">
                            <a:latin typeface="Cambria Math" panose="02040503050406030204" pitchFamily="18" charset="0"/>
                          </a:rPr>
                          <m:t>𝑖</m:t>
                        </m:r>
                      </m:sub>
                    </m:sSub>
                    <m:sSub>
                      <m:sSubPr>
                        <m:ctrlPr>
                          <a:rPr lang="en-IN" sz="3200" b="0" i="1" dirty="0" smtClean="0">
                            <a:latin typeface="Cambria Math" panose="02040503050406030204" pitchFamily="18" charset="0"/>
                          </a:rPr>
                        </m:ctrlPr>
                      </m:sSubPr>
                      <m:e>
                        <m:r>
                          <a:rPr lang="en-US" sz="3200" i="1" dirty="0" smtClean="0">
                            <a:latin typeface="Cambria Math" panose="02040503050406030204" pitchFamily="18" charset="0"/>
                          </a:rPr>
                          <m:t>𝑠</m:t>
                        </m:r>
                      </m:e>
                      <m:sub>
                        <m:r>
                          <a:rPr lang="en-US" sz="3200" i="1" dirty="0" smtClean="0">
                            <a:latin typeface="Cambria Math" panose="02040503050406030204" pitchFamily="18" charset="0"/>
                          </a:rPr>
                          <m:t>𝑖</m:t>
                        </m:r>
                      </m:sub>
                    </m:sSub>
                    <m:r>
                      <a:rPr lang="en-IN" sz="3200" b="0" i="1" dirty="0" smtClean="0">
                        <a:latin typeface="Cambria Math" panose="02040503050406030204" pitchFamily="18" charset="0"/>
                      </a:rPr>
                      <m:t>=</m:t>
                    </m:r>
                    <m:r>
                      <a:rPr lang="en-US" sz="3200" i="1" dirty="0" smtClean="0">
                        <a:latin typeface="Cambria Math" panose="02040503050406030204" pitchFamily="18" charset="0"/>
                      </a:rPr>
                      <m:t> 0, </m:t>
                    </m:r>
                    <m:r>
                      <a:rPr lang="en-US" sz="3200" i="1" dirty="0" err="1" smtClean="0">
                        <a:latin typeface="Cambria Math" panose="02040503050406030204" pitchFamily="18" charset="0"/>
                      </a:rPr>
                      <m:t>𝑖</m:t>
                    </m:r>
                    <m:r>
                      <a:rPr lang="en-IN" sz="3200" b="0" i="1" dirty="0" smtClean="0">
                        <a:latin typeface="Cambria Math" panose="02040503050406030204" pitchFamily="18" charset="0"/>
                      </a:rPr>
                      <m:t>=</m:t>
                    </m:r>
                    <m:r>
                      <a:rPr lang="en-US" sz="3200" i="1" dirty="0" smtClean="0">
                        <a:latin typeface="Cambria Math" panose="02040503050406030204" pitchFamily="18" charset="0"/>
                      </a:rPr>
                      <m:t> 1, 2, . . . , </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oMath>
                </a14:m>
                <a:r>
                  <a:rPr lang="en-US" sz="3200" dirty="0">
                    <a:latin typeface="Times New Roman" panose="02020603050405020304" pitchFamily="18" charset="0"/>
                    <a:cs typeface="Times New Roman" panose="02020603050405020304" pitchFamily="18" charset="0"/>
                  </a:rPr>
                  <a:t> (lpp3c)</a:t>
                </a:r>
              </a:p>
              <a:p>
                <a:pPr marL="0" indent="0">
                  <a:buNone/>
                </a:pPr>
                <a:r>
                  <a:rPr lang="en-US" sz="3200" dirty="0">
                    <a:latin typeface="Times New Roman" panose="02020603050405020304" pitchFamily="18" charset="0"/>
                    <a:cs typeface="Times New Roman" panose="02020603050405020304" pitchFamily="18" charset="0"/>
                  </a:rPr>
                  <a:t>           4. </a:t>
                </a:r>
                <a14:m>
                  <m:oMath xmlns:m="http://schemas.openxmlformats.org/officeDocument/2006/math">
                    <m:d>
                      <m:dPr>
                        <m:ctrlPr>
                          <a:rPr lang="en-US" sz="3200" i="1" dirty="0" smtClean="0">
                            <a:latin typeface="Cambria Math" panose="02040503050406030204" pitchFamily="18" charset="0"/>
                          </a:rPr>
                        </m:ctrlPr>
                      </m:dPr>
                      <m:e>
                        <m:r>
                          <a:rPr lang="en-US" sz="3200" i="1" dirty="0" smtClean="0">
                            <a:latin typeface="Cambria Math" panose="02040503050406030204" pitchFamily="18" charset="0"/>
                          </a:rPr>
                          <m:t>𝑥</m:t>
                        </m:r>
                        <m:r>
                          <a:rPr lang="en-US" sz="3200" i="1" dirty="0" smtClean="0">
                            <a:latin typeface="Cambria Math" panose="02040503050406030204" pitchFamily="18" charset="0"/>
                          </a:rPr>
                          <m:t>, </m:t>
                        </m:r>
                        <m:r>
                          <a:rPr lang="en-US" sz="3200" i="1" dirty="0" smtClean="0">
                            <a:latin typeface="Cambria Math" panose="02040503050406030204" pitchFamily="18" charset="0"/>
                          </a:rPr>
                          <m:t>𝑠</m:t>
                        </m:r>
                      </m:e>
                    </m:d>
                    <m:r>
                      <a:rPr lang="en-US" sz="3200" i="1" dirty="0" smtClean="0">
                        <a:latin typeface="Cambria Math" panose="02040503050406030204" pitchFamily="18" charset="0"/>
                      </a:rPr>
                      <m:t>≥ 0…</m:t>
                    </m:r>
                    <m:r>
                      <a:rPr lang="en-IN" sz="3200" b="0" i="1" dirty="0" smtClean="0">
                        <a:latin typeface="Cambria Math" panose="02040503050406030204" pitchFamily="18" charset="0"/>
                      </a:rPr>
                      <m:t>………….</m:t>
                    </m:r>
                  </m:oMath>
                </a14:m>
                <a:r>
                  <a:rPr lang="en-US" sz="3200" dirty="0">
                    <a:latin typeface="Times New Roman" panose="02020603050405020304" pitchFamily="18" charset="0"/>
                    <a:cs typeface="Times New Roman" panose="02020603050405020304" pitchFamily="18" charset="0"/>
                  </a:rPr>
                  <a:t>    (lpp3d)</a:t>
                </a:r>
                <a:endParaRPr lang="en-IN" sz="3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D38C5ED-0884-2EDA-31CB-49B63826BE7E}"/>
                  </a:ext>
                </a:extLst>
              </p:cNvPr>
              <p:cNvSpPr>
                <a:spLocks noGrp="1" noRot="1" noChangeAspect="1" noMove="1" noResize="1" noEditPoints="1" noAdjustHandles="1" noChangeArrowheads="1" noChangeShapeType="1" noTextEdit="1"/>
              </p:cNvSpPr>
              <p:nvPr>
                <p:ph idx="1"/>
              </p:nvPr>
            </p:nvSpPr>
            <p:spPr>
              <a:blipFill>
                <a:blip r:embed="rId2"/>
                <a:stretch>
                  <a:fillRect l="-1333" t="-3081"/>
                </a:stretch>
              </a:blipFill>
            </p:spPr>
            <p:txBody>
              <a:bodyPr/>
              <a:lstStyle/>
              <a:p>
                <a:r>
                  <a:rPr lang="en-IN">
                    <a:noFill/>
                  </a:rPr>
                  <a:t> </a:t>
                </a:r>
              </a:p>
            </p:txBody>
          </p:sp>
        </mc:Fallback>
      </mc:AlternateContent>
    </p:spTree>
    <p:extLst>
      <p:ext uri="{BB962C8B-B14F-4D97-AF65-F5344CB8AC3E}">
        <p14:creationId xmlns:p14="http://schemas.microsoft.com/office/powerpoint/2010/main" val="395412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0E57-5E68-83D9-E134-2142C77FB007}"/>
              </a:ext>
            </a:extLst>
          </p:cNvPr>
          <p:cNvSpPr>
            <a:spLocks noGrp="1"/>
          </p:cNvSpPr>
          <p:nvPr>
            <p:ph type="title"/>
          </p:nvPr>
        </p:nvSpPr>
        <p:spPr>
          <a:xfrm>
            <a:off x="7910283" y="741391"/>
            <a:ext cx="3397017" cy="695523"/>
          </a:xfrm>
        </p:spPr>
        <p:txBody>
          <a:bodyPr anchor="b">
            <a:normAutofit/>
          </a:bodyPr>
          <a:lstStyle/>
          <a:p>
            <a:r>
              <a:rPr lang="en-IN" sz="3200" dirty="0"/>
              <a:t>Halfspaces</a:t>
            </a:r>
          </a:p>
        </p:txBody>
      </p:sp>
      <p:pic>
        <p:nvPicPr>
          <p:cNvPr id="5" name="Content Placeholder 4" descr="A rectangular object with a line and a point&#10;&#10;Description automatically generated">
            <a:extLst>
              <a:ext uri="{FF2B5EF4-FFF2-40B4-BE49-F238E27FC236}">
                <a16:creationId xmlns:a16="http://schemas.microsoft.com/office/drawing/2014/main" id="{3672AED7-D0F6-7D37-B7FA-4BA5389323C2}"/>
              </a:ext>
            </a:extLst>
          </p:cNvPr>
          <p:cNvPicPr>
            <a:picLocks noChangeAspect="1"/>
          </p:cNvPicPr>
          <p:nvPr/>
        </p:nvPicPr>
        <p:blipFill>
          <a:blip r:embed="rId2"/>
          <a:srcRect l="589" r="-1" b="-1"/>
          <a:stretch/>
        </p:blipFill>
        <p:spPr>
          <a:xfrm>
            <a:off x="884699" y="877413"/>
            <a:ext cx="5026244" cy="5043096"/>
          </a:xfrm>
          <a:prstGeom prst="rect">
            <a:avLst/>
          </a:prstGeom>
        </p:spPr>
      </p:pic>
      <p:grpSp>
        <p:nvGrpSpPr>
          <p:cNvPr id="12" name="Group 11">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3" name="Rectangle 12">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5AFCB07-ED5F-5B9D-F7C1-06A39BB301C6}"/>
                  </a:ext>
                </a:extLst>
              </p:cNvPr>
              <p:cNvSpPr>
                <a:spLocks noGrp="1"/>
              </p:cNvSpPr>
              <p:nvPr>
                <p:ph idx="1"/>
              </p:nvPr>
            </p:nvSpPr>
            <p:spPr>
              <a:xfrm>
                <a:off x="6455230" y="1436914"/>
                <a:ext cx="5301342" cy="4544394"/>
              </a:xfrm>
            </p:spPr>
            <p:txBody>
              <a:bodyPr anchor="t">
                <a:noAutofit/>
              </a:bodyPr>
              <a:lstStyle/>
              <a:p>
                <a:r>
                  <a:rPr lang="en-US" dirty="0">
                    <a:latin typeface="Times New Roman" panose="02020603050405020304" pitchFamily="18" charset="0"/>
                    <a:cs typeface="Times New Roman" panose="02020603050405020304" pitchFamily="18" charset="0"/>
                  </a:rPr>
                  <a:t>A hyperplane deﬁned by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a:latin typeface="Times New Roman" panose="02020603050405020304" pitchFamily="18" charset="0"/>
                    <a:cs typeface="Times New Roman" panose="02020603050405020304" pitchFamily="18" charset="0"/>
                  </a:rPr>
                  <a:t> in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determines two halfspaces.</a:t>
                </a:r>
              </a:p>
              <a:p>
                <a:r>
                  <a:rPr lang="en-US" dirty="0">
                    <a:latin typeface="Times New Roman" panose="02020603050405020304" pitchFamily="18" charset="0"/>
                    <a:cs typeface="Times New Roman" panose="02020603050405020304" pitchFamily="18" charset="0"/>
                  </a:rPr>
                  <a:t>The halfspace determined by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a:latin typeface="Times New Roman" panose="02020603050405020304" pitchFamily="18" charset="0"/>
                    <a:cs typeface="Times New Roman" panose="02020603050405020304" pitchFamily="18" charset="0"/>
                  </a:rPr>
                  <a:t> (not shaded) is the halfspace extending in the direction </a:t>
                </a:r>
                <a14:m>
                  <m:oMath xmlns:m="http://schemas.openxmlformats.org/officeDocument/2006/math">
                    <m:r>
                      <a:rPr lang="en-US" i="1" dirty="0" smtClean="0">
                        <a:latin typeface="Cambria Math" panose="02040503050406030204" pitchFamily="18" charset="0"/>
                      </a:rPr>
                      <m:t>𝑎</m:t>
                    </m:r>
                  </m:oMath>
                </a14:m>
                <a:r>
                  <a:rPr lang="en-US" dirty="0">
                    <a:latin typeface="Times New Roman" panose="02020603050405020304" pitchFamily="18" charset="0"/>
                    <a:cs typeface="Times New Roman" panose="02020603050405020304" pitchFamily="18" charset="0"/>
                  </a:rPr>
                  <a:t>. The halfspace determined by </a:t>
                </a:r>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𝑇</m:t>
                        </m:r>
                      </m:sup>
                    </m:sSup>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en-US" dirty="0">
                    <a:latin typeface="Times New Roman" panose="02020603050405020304" pitchFamily="18" charset="0"/>
                    <a:cs typeface="Times New Roman" panose="02020603050405020304" pitchFamily="18" charset="0"/>
                  </a:rPr>
                  <a:t> (which is shown shaded) extends in the direction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m:t>
                    </m:r>
                  </m:oMath>
                </a14:m>
                <a:r>
                  <a:rPr lang="en-US" dirty="0">
                    <a:latin typeface="Times New Roman" panose="02020603050405020304" pitchFamily="18" charset="0"/>
                    <a:cs typeface="Times New Roman" panose="02020603050405020304" pitchFamily="18" charset="0"/>
                  </a:rPr>
                  <a:t>. The vector </a:t>
                </a:r>
                <a14:m>
                  <m:oMath xmlns:m="http://schemas.openxmlformats.org/officeDocument/2006/math">
                    <m:r>
                      <a:rPr lang="en-US" i="1" dirty="0" smtClean="0">
                        <a:latin typeface="Cambria Math" panose="02040503050406030204" pitchFamily="18" charset="0"/>
                      </a:rPr>
                      <m:t>𝑎</m:t>
                    </m:r>
                  </m:oMath>
                </a14:m>
                <a:r>
                  <a:rPr lang="en-US" dirty="0">
                    <a:latin typeface="Times New Roman" panose="02020603050405020304" pitchFamily="18" charset="0"/>
                    <a:cs typeface="Times New Roman" panose="02020603050405020304" pitchFamily="18" charset="0"/>
                  </a:rPr>
                  <a:t> is the outward normal of this halfspace.</a:t>
                </a:r>
              </a:p>
            </p:txBody>
          </p:sp>
        </mc:Choice>
        <mc:Fallback xmlns="">
          <p:sp>
            <p:nvSpPr>
              <p:cNvPr id="9" name="Content Placeholder 8">
                <a:extLst>
                  <a:ext uri="{FF2B5EF4-FFF2-40B4-BE49-F238E27FC236}">
                    <a16:creationId xmlns:a16="http://schemas.microsoft.com/office/drawing/2014/main" id="{95AFCB07-ED5F-5B9D-F7C1-06A39BB301C6}"/>
                  </a:ext>
                </a:extLst>
              </p:cNvPr>
              <p:cNvSpPr>
                <a:spLocks noGrp="1" noRot="1" noChangeAspect="1" noMove="1" noResize="1" noEditPoints="1" noAdjustHandles="1" noChangeArrowheads="1" noChangeShapeType="1" noTextEdit="1"/>
              </p:cNvSpPr>
              <p:nvPr>
                <p:ph idx="1"/>
              </p:nvPr>
            </p:nvSpPr>
            <p:spPr>
              <a:xfrm>
                <a:off x="6455230" y="1436914"/>
                <a:ext cx="5301342" cy="4544394"/>
              </a:xfrm>
              <a:blipFill>
                <a:blip r:embed="rId3"/>
                <a:stretch>
                  <a:fillRect l="-2069" t="-2416" r="-345" b="-1611"/>
                </a:stretch>
              </a:blipFill>
            </p:spPr>
            <p:txBody>
              <a:bodyPr/>
              <a:lstStyle/>
              <a:p>
                <a:r>
                  <a:rPr lang="en-IN">
                    <a:noFill/>
                  </a:rPr>
                  <a:t> </a:t>
                </a:r>
              </a:p>
            </p:txBody>
          </p:sp>
        </mc:Fallback>
      </mc:AlternateContent>
    </p:spTree>
    <p:extLst>
      <p:ext uri="{BB962C8B-B14F-4D97-AF65-F5344CB8AC3E}">
        <p14:creationId xmlns:p14="http://schemas.microsoft.com/office/powerpoint/2010/main" val="12539429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3CF52D-D9FF-C697-C2FC-3A8FD9F9C42C}"/>
                  </a:ext>
                </a:extLst>
              </p:cNvPr>
              <p:cNvSpPr>
                <a:spLocks noGrp="1"/>
              </p:cNvSpPr>
              <p:nvPr>
                <p:ph idx="1"/>
              </p:nvPr>
            </p:nvSpPr>
            <p:spPr>
              <a:xfrm>
                <a:off x="838200" y="696686"/>
                <a:ext cx="10515600" cy="5480277"/>
              </a:xfrm>
            </p:spPr>
            <p:txBody>
              <a:bodyPr>
                <a:normAutofit/>
              </a:bodyPr>
              <a:lstStyle/>
              <a:p>
                <a:r>
                  <a:rPr lang="en-US" dirty="0">
                    <a:latin typeface="Times New Roman" panose="02020603050405020304" pitchFamily="18" charset="0"/>
                    <a:cs typeface="Times New Roman" panose="02020603050405020304" pitchFamily="18" charset="0"/>
                  </a:rPr>
                  <a:t>Primal–dual methods ﬁnd solutions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sSup>
                      <m:sSupPr>
                        <m:ctrlPr>
                          <a:rPr lang="en-IN" b="0" i="1" dirty="0" smtClean="0">
                            <a:latin typeface="Cambria Math" panose="02040503050406030204" pitchFamily="18" charset="0"/>
                            <a:cs typeface="Times New Roman" panose="02020603050405020304" pitchFamily="18" charset="0"/>
                          </a:rPr>
                        </m:ctrlPr>
                      </m:sSupPr>
                      <m:e>
                        <m:r>
                          <a:rPr lang="en-US" i="1" dirty="0" smtClean="0">
                            <a:latin typeface="Cambria Math" panose="02040503050406030204" pitchFamily="18" charset="0"/>
                            <a:cs typeface="Times New Roman" panose="02020603050405020304" pitchFamily="18" charset="0"/>
                          </a:rPr>
                          <m:t>𝑥</m:t>
                        </m:r>
                      </m:e>
                      <m:sup>
                        <m:r>
                          <a:rPr lang="en-US" i="1" dirty="0" smtClean="0">
                            <a:latin typeface="Cambria Math" panose="02040503050406030204" pitchFamily="18" charset="0"/>
                            <a:cs typeface="Times New Roman" panose="02020603050405020304" pitchFamily="18" charset="0"/>
                          </a:rPr>
                          <m:t>∗</m:t>
                        </m:r>
                      </m:sup>
                    </m:sSup>
                    <m:r>
                      <a:rPr lang="en-US" i="1" dirty="0" smtClean="0">
                        <a:latin typeface="Cambria Math" panose="02040503050406030204" pitchFamily="18" charset="0"/>
                        <a:cs typeface="Times New Roman" panose="02020603050405020304" pitchFamily="18" charset="0"/>
                      </a:rPr>
                      <m:t>, </m:t>
                    </m:r>
                    <m:sSup>
                      <m:sSupPr>
                        <m:ctrlPr>
                          <a:rPr lang="en-IN" b="0" i="1" dirty="0" smtClean="0">
                            <a:latin typeface="Cambria Math" panose="02040503050406030204" pitchFamily="18" charset="0"/>
                            <a:cs typeface="Times New Roman" panose="02020603050405020304" pitchFamily="18" charset="0"/>
                          </a:rPr>
                        </m:ctrlPr>
                      </m:sSupPr>
                      <m:e>
                        <m:r>
                          <a:rPr lang="en-US" i="1" dirty="0" smtClean="0">
                            <a:latin typeface="Cambria Math" panose="02040503050406030204" pitchFamily="18" charset="0"/>
                            <a:cs typeface="Times New Roman" panose="02020603050405020304" pitchFamily="18" charset="0"/>
                          </a:rPr>
                          <m:t>𝜆</m:t>
                        </m:r>
                      </m:e>
                      <m:sup>
                        <m:r>
                          <a:rPr lang="en-US" i="1" dirty="0" smtClean="0">
                            <a:latin typeface="Cambria Math" panose="02040503050406030204" pitchFamily="18" charset="0"/>
                            <a:cs typeface="Times New Roman" panose="02020603050405020304" pitchFamily="18" charset="0"/>
                          </a:rPr>
                          <m:t>∗</m:t>
                        </m:r>
                      </m:sup>
                    </m:sSup>
                    <m:r>
                      <a:rPr lang="en-US" i="1" dirty="0" smtClean="0">
                        <a:latin typeface="Cambria Math" panose="02040503050406030204" pitchFamily="18" charset="0"/>
                        <a:cs typeface="Times New Roman" panose="02020603050405020304" pitchFamily="18" charset="0"/>
                      </a:rPr>
                      <m:t>, </m:t>
                    </m:r>
                    <m:sSup>
                      <m:sSupPr>
                        <m:ctrlPr>
                          <a:rPr lang="en-IN" b="0" i="1" dirty="0" smtClean="0">
                            <a:latin typeface="Cambria Math" panose="02040503050406030204" pitchFamily="18" charset="0"/>
                            <a:cs typeface="Times New Roman" panose="02020603050405020304" pitchFamily="18" charset="0"/>
                          </a:rPr>
                        </m:ctrlPr>
                      </m:sSupPr>
                      <m:e>
                        <m:r>
                          <a:rPr lang="en-US" i="1" dirty="0" smtClean="0">
                            <a:latin typeface="Cambria Math" panose="02040503050406030204" pitchFamily="18" charset="0"/>
                            <a:cs typeface="Times New Roman" panose="02020603050405020304" pitchFamily="18" charset="0"/>
                          </a:rPr>
                          <m:t>𝑠</m:t>
                        </m:r>
                      </m:e>
                      <m:sup>
                        <m:r>
                          <a:rPr lang="en-US" i="1" dirty="0" smtClean="0">
                            <a:latin typeface="Cambria Math" panose="02040503050406030204" pitchFamily="18" charset="0"/>
                            <a:cs typeface="Times New Roman" panose="02020603050405020304" pitchFamily="18" charset="0"/>
                          </a:rPr>
                          <m:t>∗</m:t>
                        </m:r>
                      </m:sup>
                    </m:sSup>
                    <m:r>
                      <a:rPr lang="en-US" i="1" dirty="0"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of this system by applying variants of Newton’s method to the three equalities in (lpp3) and modifying the search directions and step lengths so that the inequalities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𝑥</m:t>
                    </m:r>
                    <m:r>
                      <a:rPr lang="en-US" i="1"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𝑠</m:t>
                    </m:r>
                    <m:r>
                      <a:rPr lang="en-US" i="1" dirty="0" smtClean="0">
                        <a:latin typeface="Cambria Math" panose="02040503050406030204" pitchFamily="18" charset="0"/>
                        <a:cs typeface="Times New Roman" panose="02020603050405020304" pitchFamily="18" charset="0"/>
                      </a:rPr>
                      <m:t>) ≥ 0</m:t>
                    </m:r>
                  </m:oMath>
                </a14:m>
                <a:r>
                  <a:rPr lang="en-US" dirty="0">
                    <a:latin typeface="Times New Roman" panose="02020603050405020304" pitchFamily="18" charset="0"/>
                    <a:cs typeface="Times New Roman" panose="02020603050405020304" pitchFamily="18" charset="0"/>
                  </a:rPr>
                  <a:t> are satisﬁed strictly at every iteration. </a:t>
                </a:r>
              </a:p>
              <a:p>
                <a:r>
                  <a:rPr lang="en-US" dirty="0">
                    <a:latin typeface="Times New Roman" panose="02020603050405020304" pitchFamily="18" charset="0"/>
                    <a:cs typeface="Times New Roman" panose="02020603050405020304" pitchFamily="18" charset="0"/>
                  </a:rPr>
                  <a:t>The equations (lpp3a), (lpp3b), (lpp3c) are only </a:t>
                </a:r>
                <a:r>
                  <a:rPr lang="en-US" b="1" dirty="0">
                    <a:latin typeface="Times New Roman" panose="02020603050405020304" pitchFamily="18" charset="0"/>
                    <a:cs typeface="Times New Roman" panose="02020603050405020304" pitchFamily="18" charset="0"/>
                  </a:rPr>
                  <a:t>mildly nonlinear </a:t>
                </a:r>
                <a:r>
                  <a:rPr lang="en-US" dirty="0">
                    <a:latin typeface="Times New Roman" panose="02020603050405020304" pitchFamily="18" charset="0"/>
                    <a:cs typeface="Times New Roman" panose="02020603050405020304" pitchFamily="18" charset="0"/>
                  </a:rPr>
                  <a:t>and so are not difﬁcult to solve by themselves.</a:t>
                </a:r>
              </a:p>
              <a:p>
                <a:r>
                  <a:rPr lang="en-US" dirty="0">
                    <a:latin typeface="Times New Roman" panose="02020603050405020304" pitchFamily="18" charset="0"/>
                    <a:cs typeface="Times New Roman" panose="02020603050405020304" pitchFamily="18" charset="0"/>
                  </a:rPr>
                  <a:t>However, the problem becomes much more difﬁcult when we add the nonnegativity requirement (</a:t>
                </a:r>
                <a:r>
                  <a:rPr lang="en-US" dirty="0" err="1">
                    <a:latin typeface="Times New Roman" panose="02020603050405020304" pitchFamily="18" charset="0"/>
                    <a:cs typeface="Times New Roman" panose="02020603050405020304" pitchFamily="18" charset="0"/>
                  </a:rPr>
                  <a:t>lppd</a:t>
                </a:r>
                <a:r>
                  <a:rPr lang="en-US" dirty="0">
                    <a:latin typeface="Times New Roman" panose="02020603050405020304" pitchFamily="18" charset="0"/>
                    <a:cs typeface="Times New Roman" panose="02020603050405020304" pitchFamily="18" charset="0"/>
                  </a:rPr>
                  <a:t>). The nonnegativity condition is the source of all the complications in the design and analysis of interior-point methods.</a:t>
                </a:r>
              </a:p>
              <a:p>
                <a:r>
                  <a:rPr lang="en-US" dirty="0">
                    <a:solidFill>
                      <a:srgbClr val="FF0000"/>
                    </a:solidFill>
                    <a:latin typeface="Times New Roman" panose="02020603050405020304" pitchFamily="18" charset="0"/>
                    <a:cs typeface="Times New Roman" panose="02020603050405020304" pitchFamily="18" charset="0"/>
                  </a:rPr>
                  <a:t>Derivation of primal–dual interior-point method is omitted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C3CF52D-D9FF-C697-C2FC-3A8FD9F9C42C}"/>
                  </a:ext>
                </a:extLst>
              </p:cNvPr>
              <p:cNvSpPr>
                <a:spLocks noGrp="1" noRot="1" noChangeAspect="1" noMove="1" noResize="1" noEditPoints="1" noAdjustHandles="1" noChangeArrowheads="1" noChangeShapeType="1" noTextEdit="1"/>
              </p:cNvSpPr>
              <p:nvPr>
                <p:ph idx="1"/>
              </p:nvPr>
            </p:nvSpPr>
            <p:spPr>
              <a:xfrm>
                <a:off x="838200" y="696686"/>
                <a:ext cx="10515600" cy="5480277"/>
              </a:xfrm>
              <a:blipFill>
                <a:blip r:embed="rId2"/>
                <a:stretch>
                  <a:fillRect l="-1043" t="-1891" r="-986"/>
                </a:stretch>
              </a:blipFill>
            </p:spPr>
            <p:txBody>
              <a:bodyPr/>
              <a:lstStyle/>
              <a:p>
                <a:r>
                  <a:rPr lang="en-IN">
                    <a:noFill/>
                  </a:rPr>
                  <a:t> </a:t>
                </a:r>
              </a:p>
            </p:txBody>
          </p:sp>
        </mc:Fallback>
      </mc:AlternateContent>
    </p:spTree>
    <p:extLst>
      <p:ext uri="{BB962C8B-B14F-4D97-AF65-F5344CB8AC3E}">
        <p14:creationId xmlns:p14="http://schemas.microsoft.com/office/powerpoint/2010/main" val="2921031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03C1A-548A-6734-0658-DF2B1AE8E9DB}"/>
              </a:ext>
            </a:extLst>
          </p:cNvPr>
          <p:cNvSpPr>
            <a:spLocks noGrp="1"/>
          </p:cNvSpPr>
          <p:nvPr>
            <p:ph idx="1"/>
          </p:nvPr>
        </p:nvSpPr>
        <p:spPr/>
        <p:txBody>
          <a:bodyPr>
            <a:normAutofit/>
          </a:bodyPr>
          <a:lstStyle/>
          <a:p>
            <a:pPr marL="0" indent="0" algn="ctr">
              <a:buNone/>
            </a:pPr>
            <a:r>
              <a:rPr lang="en-IN" sz="11500" dirty="0">
                <a:latin typeface="Times New Roman" panose="02020603050405020304" pitchFamily="18" charset="0"/>
                <a:cs typeface="Times New Roman" panose="02020603050405020304" pitchFamily="18" charset="0"/>
              </a:rPr>
              <a:t>Any Query??</a:t>
            </a:r>
          </a:p>
        </p:txBody>
      </p:sp>
    </p:spTree>
    <p:extLst>
      <p:ext uri="{BB962C8B-B14F-4D97-AF65-F5344CB8AC3E}">
        <p14:creationId xmlns:p14="http://schemas.microsoft.com/office/powerpoint/2010/main" val="285077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64AA-DD39-EB92-6361-A89F37B6157E}"/>
              </a:ext>
            </a:extLst>
          </p:cNvPr>
          <p:cNvSpPr>
            <a:spLocks noGrp="1"/>
          </p:cNvSpPr>
          <p:nvPr>
            <p:ph type="title"/>
          </p:nvPr>
        </p:nvSpPr>
        <p:spPr>
          <a:xfrm>
            <a:off x="838200" y="365126"/>
            <a:ext cx="10515600" cy="745218"/>
          </a:xfrm>
        </p:spPr>
        <p:txBody>
          <a:bodyPr/>
          <a:lstStyle/>
          <a:p>
            <a:r>
              <a:rPr lang="en-IN" dirty="0"/>
              <a:t>Stationary point</a:t>
            </a:r>
          </a:p>
        </p:txBody>
      </p:sp>
      <p:pic>
        <p:nvPicPr>
          <p:cNvPr id="4" name="Content Placeholder 3">
            <a:extLst>
              <a:ext uri="{FF2B5EF4-FFF2-40B4-BE49-F238E27FC236}">
                <a16:creationId xmlns:a16="http://schemas.microsoft.com/office/drawing/2014/main" id="{151CA3BF-38C3-DDE9-3EB9-556D2247D20E}"/>
              </a:ext>
            </a:extLst>
          </p:cNvPr>
          <p:cNvPicPr>
            <a:picLocks noGrp="1" noChangeAspect="1"/>
          </p:cNvPicPr>
          <p:nvPr>
            <p:ph idx="1"/>
          </p:nvPr>
        </p:nvPicPr>
        <p:blipFill>
          <a:blip r:embed="rId2"/>
          <a:stretch>
            <a:fillRect/>
          </a:stretch>
        </p:blipFill>
        <p:spPr>
          <a:xfrm>
            <a:off x="6012314" y="2385328"/>
            <a:ext cx="5000625" cy="3105150"/>
          </a:xfrm>
          <a:prstGeom prst="rect">
            <a:avLst/>
          </a:prstGeom>
        </p:spPr>
      </p:pic>
      <p:sp>
        <p:nvSpPr>
          <p:cNvPr id="6" name="TextBox 5">
            <a:extLst>
              <a:ext uri="{FF2B5EF4-FFF2-40B4-BE49-F238E27FC236}">
                <a16:creationId xmlns:a16="http://schemas.microsoft.com/office/drawing/2014/main" id="{172F3EBE-5DCE-078B-441C-7E08EAE722FF}"/>
              </a:ext>
            </a:extLst>
          </p:cNvPr>
          <p:cNvSpPr txBox="1"/>
          <p:nvPr/>
        </p:nvSpPr>
        <p:spPr>
          <a:xfrm>
            <a:off x="587829" y="1367522"/>
            <a:ext cx="5508171" cy="5201424"/>
          </a:xfrm>
          <a:prstGeom prst="rect">
            <a:avLst/>
          </a:prstGeom>
          <a:noFill/>
        </p:spPr>
        <p:txBody>
          <a:bodyPr wrap="square">
            <a:spAutoFit/>
          </a:bodyPr>
          <a:lstStyle/>
          <a:p>
            <a:pPr marL="342900" indent="-342900">
              <a:buFont typeface="Arial" panose="020B0604020202020204" pitchFamily="34" charset="0"/>
              <a:buChar char="•"/>
            </a:pPr>
            <a:r>
              <a:rPr lang="en-US" sz="2800" b="0" i="0" dirty="0">
                <a:solidFill>
                  <a:srgbClr val="4C4C4C"/>
                </a:solidFill>
                <a:effectLst/>
                <a:latin typeface="Times New Roman" panose="02020603050405020304" pitchFamily="18" charset="0"/>
                <a:cs typeface="Times New Roman" panose="02020603050405020304" pitchFamily="18" charset="0"/>
              </a:rPr>
              <a:t>A </a:t>
            </a:r>
            <a:r>
              <a:rPr lang="en-US" sz="2800" b="1" i="0" dirty="0">
                <a:solidFill>
                  <a:srgbClr val="4C4C4C"/>
                </a:solidFill>
                <a:effectLst/>
                <a:latin typeface="Times New Roman" panose="02020603050405020304" pitchFamily="18" charset="0"/>
                <a:cs typeface="Times New Roman" panose="02020603050405020304" pitchFamily="18" charset="0"/>
              </a:rPr>
              <a:t>stationary point</a:t>
            </a:r>
            <a:r>
              <a:rPr lang="en-US" sz="2800" b="0" i="0" dirty="0">
                <a:solidFill>
                  <a:srgbClr val="4C4C4C"/>
                </a:solidFill>
                <a:effectLst/>
                <a:latin typeface="Times New Roman" panose="02020603050405020304" pitchFamily="18" charset="0"/>
                <a:cs typeface="Times New Roman" panose="02020603050405020304" pitchFamily="18" charset="0"/>
              </a:rPr>
              <a:t> of a function is a point where the derivative of a function is equal to </a:t>
            </a:r>
            <a:r>
              <a:rPr lang="en-US" sz="2800" b="1" i="0" dirty="0">
                <a:solidFill>
                  <a:srgbClr val="4C4C4C"/>
                </a:solidFill>
                <a:effectLst/>
                <a:latin typeface="Times New Roman" panose="02020603050405020304" pitchFamily="18" charset="0"/>
                <a:cs typeface="Times New Roman" panose="02020603050405020304" pitchFamily="18" charset="0"/>
              </a:rPr>
              <a:t>zero</a:t>
            </a:r>
            <a:r>
              <a:rPr lang="en-US" sz="2800" b="0" i="0" dirty="0">
                <a:solidFill>
                  <a:srgbClr val="4C4C4C"/>
                </a:solidFill>
                <a:effectLst/>
                <a:latin typeface="Times New Roman" panose="02020603050405020304" pitchFamily="18" charset="0"/>
                <a:cs typeface="Times New Roman" panose="02020603050405020304" pitchFamily="18" charset="0"/>
              </a:rPr>
              <a:t> and can be a minimum, maximum, or a point of inflection. At a stationary point the slope of the graph of the function is zero (a straight line). They are called </a:t>
            </a:r>
            <a:r>
              <a:rPr lang="en-US" sz="2800" b="0" i="1" dirty="0">
                <a:solidFill>
                  <a:srgbClr val="4C4C4C"/>
                </a:solidFill>
                <a:effectLst/>
                <a:latin typeface="Times New Roman" panose="02020603050405020304" pitchFamily="18" charset="0"/>
                <a:cs typeface="Times New Roman" panose="02020603050405020304" pitchFamily="18" charset="0"/>
              </a:rPr>
              <a:t>stationary points</a:t>
            </a:r>
            <a:r>
              <a:rPr lang="en-US" sz="2800" b="0" i="0" dirty="0">
                <a:solidFill>
                  <a:srgbClr val="4C4C4C"/>
                </a:solidFill>
                <a:effectLst/>
                <a:latin typeface="Times New Roman" panose="02020603050405020304" pitchFamily="18" charset="0"/>
                <a:cs typeface="Times New Roman" panose="02020603050405020304" pitchFamily="18" charset="0"/>
              </a:rPr>
              <a:t> because they are points where the function is neither increasing nor decreasing.</a:t>
            </a:r>
            <a:endParaRPr lang="en-US" sz="2800" b="0" i="0" dirty="0">
              <a:solidFill>
                <a:srgbClr val="202122"/>
              </a:solidFill>
              <a:effectLst/>
              <a:highlight>
                <a:srgbClr val="F8F9FA"/>
              </a:highligh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34768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5071-8A3C-29D0-0FA2-393A6108BFFE}"/>
              </a:ext>
            </a:extLst>
          </p:cNvPr>
          <p:cNvSpPr>
            <a:spLocks noGrp="1"/>
          </p:cNvSpPr>
          <p:nvPr>
            <p:ph type="title"/>
          </p:nvPr>
        </p:nvSpPr>
        <p:spPr>
          <a:xfrm>
            <a:off x="838200" y="365126"/>
            <a:ext cx="10515600" cy="821418"/>
          </a:xfrm>
        </p:spPr>
        <p:txBody>
          <a:bodyPr/>
          <a:lstStyle/>
          <a:p>
            <a:r>
              <a:rPr lang="en-IN" dirty="0"/>
              <a:t>Saddle point</a:t>
            </a:r>
          </a:p>
        </p:txBody>
      </p:sp>
      <p:pic>
        <p:nvPicPr>
          <p:cNvPr id="4" name="Content Placeholder 3">
            <a:extLst>
              <a:ext uri="{FF2B5EF4-FFF2-40B4-BE49-F238E27FC236}">
                <a16:creationId xmlns:a16="http://schemas.microsoft.com/office/drawing/2014/main" id="{BAA69573-D659-2BD8-7C18-EF54919D70A9}"/>
              </a:ext>
            </a:extLst>
          </p:cNvPr>
          <p:cNvPicPr>
            <a:picLocks noGrp="1" noChangeAspect="1"/>
          </p:cNvPicPr>
          <p:nvPr>
            <p:ph idx="1"/>
          </p:nvPr>
        </p:nvPicPr>
        <p:blipFill>
          <a:blip r:embed="rId2"/>
          <a:stretch>
            <a:fillRect/>
          </a:stretch>
        </p:blipFill>
        <p:spPr>
          <a:xfrm>
            <a:off x="1880860" y="1186543"/>
            <a:ext cx="6999451" cy="4990419"/>
          </a:xfrm>
          <a:prstGeom prst="rect">
            <a:avLst/>
          </a:prstGeom>
        </p:spPr>
      </p:pic>
    </p:spTree>
    <p:extLst>
      <p:ext uri="{BB962C8B-B14F-4D97-AF65-F5344CB8AC3E}">
        <p14:creationId xmlns:p14="http://schemas.microsoft.com/office/powerpoint/2010/main" val="168925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1B04-2C8C-A1B2-86E0-0FCAB70E97D8}"/>
              </a:ext>
            </a:extLst>
          </p:cNvPr>
          <p:cNvSpPr>
            <a:spLocks noGrp="1"/>
          </p:cNvSpPr>
          <p:nvPr>
            <p:ph type="title"/>
          </p:nvPr>
        </p:nvSpPr>
        <p:spPr>
          <a:xfrm>
            <a:off x="838200" y="365126"/>
            <a:ext cx="10515600" cy="1028246"/>
          </a:xfrm>
        </p:spPr>
        <p:txBody>
          <a:bodyPr>
            <a:normAutofit fontScale="90000"/>
          </a:bodyPr>
          <a:lstStyle/>
          <a:p>
            <a:r>
              <a:rPr lang="en-US" sz="3600" b="1" kern="100" dirty="0">
                <a:effectLst/>
                <a:latin typeface="Times New Roman" panose="02020603050405020304" pitchFamily="18" charset="0"/>
                <a:ea typeface="Aptos" panose="020B0004020202020204" pitchFamily="34" charset="0"/>
                <a:cs typeface="Times New Roman" panose="02020603050405020304" pitchFamily="18" charset="0"/>
              </a:rPr>
              <a:t>Convex functions</a:t>
            </a:r>
            <a:br>
              <a:rPr lang="en-IN" sz="3600" kern="100" dirty="0">
                <a:effectLst/>
                <a:latin typeface="Aptos" panose="020B0004020202020204" pitchFamily="34" charset="0"/>
                <a:ea typeface="Aptos" panose="020B0004020202020204" pitchFamily="34" charset="0"/>
                <a:cs typeface="Times New Roman" panose="02020603050405020304" pitchFamily="18" charset="0"/>
              </a:rPr>
            </a:b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D0057F-3A59-8B3C-426A-034E5562D0E0}"/>
                  </a:ext>
                </a:extLst>
              </p:cNvPr>
              <p:cNvSpPr>
                <a:spLocks noGrp="1"/>
              </p:cNvSpPr>
              <p:nvPr>
                <p:ph idx="1"/>
              </p:nvPr>
            </p:nvSpPr>
            <p:spPr>
              <a:xfrm>
                <a:off x="838200" y="1273629"/>
                <a:ext cx="10515600" cy="4903334"/>
              </a:xfrm>
            </p:spPr>
            <p:txBody>
              <a:bodyPr>
                <a:noAutofit/>
              </a:bodyPr>
              <a:lstStyle/>
              <a:p>
                <a:pPr marL="0" indent="0" algn="just">
                  <a:lnSpc>
                    <a:spcPct val="107000"/>
                  </a:lnSpc>
                  <a:spcAft>
                    <a:spcPts val="800"/>
                  </a:spcAft>
                  <a:buNone/>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Deﬁnition</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 function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𝑓</m:t>
                    </m:r>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sSup>
                      <m:sSup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i="1" kern="100">
                            <a:effectLst/>
                            <a:latin typeface="Cambria Math" panose="02040503050406030204" pitchFamily="18" charset="0"/>
                            <a:ea typeface="Aptos" panose="020B0004020202020204" pitchFamily="34" charset="0"/>
                            <a:cs typeface="Times New Roman" panose="02020603050405020304" pitchFamily="18" charset="0"/>
                          </a:rPr>
                          <m:t>𝑅</m:t>
                        </m:r>
                      </m:e>
                      <m:sup>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sup>
                    </m:sSup>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𝑅</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is convex if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𝑑𝑜𝑚</m:t>
                    </m:r>
                    <m: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t> </m:t>
                    </m:r>
                    <m: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t>𝑓</m:t>
                    </m:r>
                    <m:r>
                      <a:rPr lang="en-US" i="1" kern="100" dirty="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is a convex set and if for all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𝑦</m:t>
                    </m:r>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𝑑𝑜𝑚</m:t>
                    </m:r>
                    <m:r>
                      <a:rPr lang="en-US" i="1" kern="100">
                        <a:effectLst/>
                        <a:latin typeface="Cambria Math" panose="02040503050406030204" pitchFamily="18" charset="0"/>
                        <a:ea typeface="Aptos" panose="020B0004020202020204" pitchFamily="34" charset="0"/>
                        <a:cs typeface="Times New Roman" panose="02020603050405020304" pitchFamily="18" charset="0"/>
                      </a:rPr>
                      <m:t> </m:t>
                    </m:r>
                    <m:r>
                      <a:rPr lang="en-US" i="1" kern="100">
                        <a:effectLst/>
                        <a:latin typeface="Cambria Math" panose="02040503050406030204" pitchFamily="18" charset="0"/>
                        <a:ea typeface="Aptos" panose="020B0004020202020204" pitchFamily="34" charset="0"/>
                        <a:cs typeface="Times New Roman" panose="02020603050405020304" pitchFamily="18" charset="0"/>
                      </a:rPr>
                      <m:t>𝑓</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with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0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a:effectLst/>
                        <a:latin typeface="Cambria Math" panose="02040503050406030204" pitchFamily="18" charset="0"/>
                        <a:ea typeface="Aptos" panose="020B0004020202020204" pitchFamily="34" charset="0"/>
                        <a:cs typeface="Times New Roman" panose="02020603050405020304" pitchFamily="18" charset="0"/>
                      </a:rPr>
                      <m:t> ≤ 1</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we have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1 −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𝑦</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 </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1 −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𝑦</m:t>
                        </m:r>
                      </m:e>
                    </m:d>
                    <m:r>
                      <a:rPr lang="en-IN" b="0" i="1" kern="10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Geometric</a:t>
                </a:r>
                <a:r>
                  <a:rPr lang="en-US" kern="100" dirty="0">
                    <a:latin typeface="Times New Roman" panose="02020603050405020304" pitchFamily="18" charset="0"/>
                    <a:ea typeface="Aptos" panose="020B0004020202020204" pitchFamily="34" charset="0"/>
                    <a:cs typeface="Times New Roman" panose="02020603050405020304" pitchFamily="18" charset="0"/>
                  </a:rPr>
                  <a:t> interpretation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For an aﬃne function we always have equality in </a:t>
                </a:r>
                <a:r>
                  <a:rPr lang="en-US" kern="100" dirty="0">
                    <a:latin typeface="Times New Roman" panose="02020603050405020304" pitchFamily="18" charset="0"/>
                    <a:ea typeface="Aptos" panose="020B0004020202020204" pitchFamily="34" charset="0"/>
                    <a:cs typeface="Times New Roman" panose="02020603050405020304" pitchFamily="18" charset="0"/>
                  </a:rPr>
                  <a:t>the above inequality.</a:t>
                </a: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All aﬃne (and therefore also linear) functions are both convex and concave. Conversely, any function that is convex and concave is aﬃne.</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2400" dirty="0"/>
              </a:p>
            </p:txBody>
          </p:sp>
        </mc:Choice>
        <mc:Fallback xmlns="">
          <p:sp>
            <p:nvSpPr>
              <p:cNvPr id="3" name="Content Placeholder 2">
                <a:extLst>
                  <a:ext uri="{FF2B5EF4-FFF2-40B4-BE49-F238E27FC236}">
                    <a16:creationId xmlns:a16="http://schemas.microsoft.com/office/drawing/2014/main" id="{20D0057F-3A59-8B3C-426A-034E5562D0E0}"/>
                  </a:ext>
                </a:extLst>
              </p:cNvPr>
              <p:cNvSpPr>
                <a:spLocks noGrp="1" noRot="1" noChangeAspect="1" noMove="1" noResize="1" noEditPoints="1" noAdjustHandles="1" noChangeArrowheads="1" noChangeShapeType="1" noTextEdit="1"/>
              </p:cNvSpPr>
              <p:nvPr>
                <p:ph idx="1"/>
              </p:nvPr>
            </p:nvSpPr>
            <p:spPr>
              <a:xfrm>
                <a:off x="838200" y="1273629"/>
                <a:ext cx="10515600" cy="4903334"/>
              </a:xfrm>
              <a:blipFill>
                <a:blip r:embed="rId2"/>
                <a:stretch>
                  <a:fillRect l="-1043" t="-995" r="-1159" b="-5970"/>
                </a:stretch>
              </a:blipFill>
            </p:spPr>
            <p:txBody>
              <a:bodyPr/>
              <a:lstStyle/>
              <a:p>
                <a:r>
                  <a:rPr lang="en-IN">
                    <a:noFill/>
                  </a:rPr>
                  <a:t> </a:t>
                </a:r>
              </a:p>
            </p:txBody>
          </p:sp>
        </mc:Fallback>
      </mc:AlternateContent>
    </p:spTree>
    <p:extLst>
      <p:ext uri="{BB962C8B-B14F-4D97-AF65-F5344CB8AC3E}">
        <p14:creationId xmlns:p14="http://schemas.microsoft.com/office/powerpoint/2010/main" val="122130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B895-A816-91C2-79EF-13DAE8FB90DC}"/>
              </a:ext>
            </a:extLst>
          </p:cNvPr>
          <p:cNvSpPr>
            <a:spLocks noGrp="1"/>
          </p:cNvSpPr>
          <p:nvPr>
            <p:ph type="title"/>
          </p:nvPr>
        </p:nvSpPr>
        <p:spPr/>
        <p:txBody>
          <a:bodyPr/>
          <a:lstStyle/>
          <a:p>
            <a:r>
              <a:rPr lang="en-US" sz="4400" b="1" kern="100" dirty="0">
                <a:effectLst/>
                <a:latin typeface="Times New Roman" panose="02020603050405020304" pitchFamily="18" charset="0"/>
                <a:ea typeface="Aptos" panose="020B0004020202020204" pitchFamily="34" charset="0"/>
                <a:cs typeface="Times New Roman" panose="02020603050405020304" pitchFamily="18" charset="0"/>
              </a:rPr>
              <a:t>Extended-value extensions</a:t>
            </a:r>
            <a:br>
              <a:rPr lang="en-IN" sz="44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4484AC-9753-4A65-CE62-7C13E36C0AAC}"/>
                  </a:ext>
                </a:extLst>
              </p:cNvPr>
              <p:cNvSpPr>
                <a:spLocks noGrp="1"/>
              </p:cNvSpPr>
              <p:nvPr>
                <p:ph idx="1"/>
              </p:nvPr>
            </p:nvSpPr>
            <p:spPr>
              <a:xfrm>
                <a:off x="838200" y="1349829"/>
                <a:ext cx="10515600" cy="4827134"/>
              </a:xfrm>
            </p:spPr>
            <p:txBody>
              <a:bodyPr>
                <a:normAutofit/>
              </a:bodyPr>
              <a:lstStyle/>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It is often convenient to extend a convex function o</a:t>
                </a:r>
                <a14:m>
                  <m:oMath xmlns:m="http://schemas.openxmlformats.org/officeDocument/2006/math">
                    <m:r>
                      <m:rPr>
                        <m:sty m:val="p"/>
                      </m:rPr>
                      <a:rPr lang="en-IN" sz="2400" b="0" i="0" kern="100" smtClean="0">
                        <a:effectLst/>
                        <a:latin typeface="Cambria Math" panose="02040503050406030204" pitchFamily="18" charset="0"/>
                        <a:ea typeface="Aptos" panose="020B0004020202020204" pitchFamily="34" charset="0"/>
                        <a:cs typeface="Times New Roman" panose="02020603050405020304" pitchFamily="18" charset="0"/>
                      </a:rPr>
                      <m:t>n</m:t>
                    </m:r>
                    <m:r>
                      <a:rPr lang="en-IN" sz="2400" b="0" i="0" kern="100" smtClean="0">
                        <a:effectLst/>
                        <a:latin typeface="Cambria Math" panose="02040503050406030204" pitchFamily="18" charset="0"/>
                        <a:ea typeface="Aptos" panose="020B0004020202020204" pitchFamily="34" charset="0"/>
                        <a:cs typeface="Times New Roman" panose="02020603050405020304" pitchFamily="18" charset="0"/>
                      </a:rPr>
                      <m:t> </m:t>
                    </m:r>
                    <m:sSup>
                      <m:sSup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𝑅</m:t>
                        </m:r>
                      </m:e>
                      <m: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𝑛</m:t>
                        </m:r>
                      </m:sup>
                    </m:sSup>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by deﬁning its value to be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outside its domain. </a:t>
                </a:r>
              </a:p>
              <a:p>
                <a:pPr marL="228600" algn="just">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If </a:t>
                </a:r>
                <a14:m>
                  <m:oMath xmlns:m="http://schemas.openxmlformats.org/officeDocument/2006/math">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𝑓</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is convex we deﬁne its extended-value extension </a:t>
                </a:r>
                <a14:m>
                  <m:oMath xmlns:m="http://schemas.openxmlformats.org/officeDocument/2006/math">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sSup>
                      <m:sSup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𝑅</m:t>
                        </m:r>
                      </m:e>
                      <m: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𝑛</m:t>
                        </m:r>
                      </m:sup>
                    </m:sSup>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𝑅</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oMath>
                </a14:m>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by</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d>
                        <m:d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d>
                        <m:dPr>
                          <m:begChr m:val="{"/>
                          <m:endChr m:val=""/>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dPr>
                        <m:e>
                          <m:eqArr>
                            <m:eqArr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eqArr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IN" sz="24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e>
                              </m:d>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𝑖𝑓</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𝑑𝑜𝑚</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𝑓</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e>
                            <m:e>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𝑖𝑓</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𝑑𝑜𝑚</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2400" i="1" kern="100">
                                  <a:effectLst/>
                                  <a:latin typeface="Cambria Math" panose="02040503050406030204" pitchFamily="18" charset="0"/>
                                  <a:ea typeface="Aptos" panose="020B0004020202020204" pitchFamily="34" charset="0"/>
                                  <a:cs typeface="Times New Roman" panose="02020603050405020304" pitchFamily="18" charset="0"/>
                                </a:rPr>
                                <m:t>𝑓</m:t>
                              </m:r>
                            </m:e>
                          </m:eqArr>
                        </m:e>
                      </m:d>
                    </m:oMath>
                  </m:oMathPara>
                </a14:m>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In terms of the extension </a:t>
                </a:r>
                <a14:m>
                  <m:oMath xmlns:m="http://schemas.openxmlformats.org/officeDocument/2006/math">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we can express it as: for </a:t>
                </a:r>
                <a:endParaRPr lang="en-IN" sz="24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0 &lt;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&lt; 1, </m:t>
                      </m:r>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e>
                      </m:d>
                      <m:acc>
                        <m:accPr>
                          <m:chr m:val="̃"/>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acc>
                      <m:r>
                        <a:rPr lang="en-US" sz="2400" i="1" kern="100">
                          <a:effectLst/>
                          <a:latin typeface="Cambria Math" panose="02040503050406030204" pitchFamily="18" charset="0"/>
                          <a:ea typeface="Aptos" panose="020B0004020202020204" pitchFamily="34" charset="0"/>
                          <a:cs typeface="Times New Roman" panose="02020603050405020304" pitchFamily="18" charset="0"/>
                        </a:rPr>
                        <m:t> </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IN" sz="24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for any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(For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𝑜𝑟</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the inequality always holds.)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2400" dirty="0"/>
              </a:p>
            </p:txBody>
          </p:sp>
        </mc:Choice>
        <mc:Fallback xmlns="">
          <p:sp>
            <p:nvSpPr>
              <p:cNvPr id="3" name="Content Placeholder 2">
                <a:extLst>
                  <a:ext uri="{FF2B5EF4-FFF2-40B4-BE49-F238E27FC236}">
                    <a16:creationId xmlns:a16="http://schemas.microsoft.com/office/drawing/2014/main" id="{5E4484AC-9753-4A65-CE62-7C13E36C0AAC}"/>
                  </a:ext>
                </a:extLst>
              </p:cNvPr>
              <p:cNvSpPr>
                <a:spLocks noGrp="1" noRot="1" noChangeAspect="1" noMove="1" noResize="1" noEditPoints="1" noAdjustHandles="1" noChangeArrowheads="1" noChangeShapeType="1" noTextEdit="1"/>
              </p:cNvSpPr>
              <p:nvPr>
                <p:ph idx="1"/>
              </p:nvPr>
            </p:nvSpPr>
            <p:spPr>
              <a:xfrm>
                <a:off x="838200" y="1349829"/>
                <a:ext cx="10515600" cy="4827134"/>
              </a:xfrm>
              <a:blipFill>
                <a:blip r:embed="rId2"/>
                <a:stretch>
                  <a:fillRect l="-928" t="-1010" r="-870"/>
                </a:stretch>
              </a:blipFill>
            </p:spPr>
            <p:txBody>
              <a:bodyPr/>
              <a:lstStyle/>
              <a:p>
                <a:r>
                  <a:rPr lang="en-IN">
                    <a:noFill/>
                  </a:rPr>
                  <a:t> </a:t>
                </a:r>
              </a:p>
            </p:txBody>
          </p:sp>
        </mc:Fallback>
      </mc:AlternateContent>
    </p:spTree>
    <p:extLst>
      <p:ext uri="{BB962C8B-B14F-4D97-AF65-F5344CB8AC3E}">
        <p14:creationId xmlns:p14="http://schemas.microsoft.com/office/powerpoint/2010/main" val="3057728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4325-DEAE-7A6C-6C58-13A709F8A0BE}"/>
              </a:ext>
            </a:extLst>
          </p:cNvPr>
          <p:cNvSpPr>
            <a:spLocks noGrp="1"/>
          </p:cNvSpPr>
          <p:nvPr>
            <p:ph type="title"/>
          </p:nvPr>
        </p:nvSpPr>
        <p:spPr/>
        <p:txBody>
          <a:bodyPr>
            <a:normAutofit/>
          </a:bodyPr>
          <a:lstStyle/>
          <a:p>
            <a:r>
              <a:rPr lang="en-US" sz="4000" b="1" kern="100" dirty="0">
                <a:effectLst/>
                <a:latin typeface="Times New Roman" panose="02020603050405020304" pitchFamily="18" charset="0"/>
                <a:ea typeface="Times New Roman" panose="02020603050405020304" pitchFamily="18" charset="0"/>
                <a:cs typeface="Times New Roman" panose="02020603050405020304" pitchFamily="18" charset="0"/>
              </a:rPr>
              <a:t>First-order conditions</a:t>
            </a:r>
            <a:br>
              <a:rPr lang="en-IN" sz="4000" kern="100" dirty="0">
                <a:effectLst/>
                <a:latin typeface="Aptos" panose="020B0004020202020204" pitchFamily="34" charset="0"/>
                <a:ea typeface="Aptos" panose="020B0004020202020204" pitchFamily="34" charset="0"/>
                <a:cs typeface="Times New Roman" panose="02020603050405020304" pitchFamily="18" charset="0"/>
              </a:rPr>
            </a:br>
            <a:endParaRPr lang="en-IN"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C612C4-3ADB-FBA7-5C8F-48D08FCC87DD}"/>
                  </a:ext>
                </a:extLst>
              </p:cNvPr>
              <p:cNvSpPr>
                <a:spLocks noGrp="1"/>
              </p:cNvSpPr>
              <p:nvPr>
                <p:ph idx="1"/>
              </p:nvPr>
            </p:nvSpPr>
            <p:spPr>
              <a:xfrm>
                <a:off x="838200" y="1023257"/>
                <a:ext cx="10515600" cy="5153706"/>
              </a:xfrm>
            </p:spPr>
            <p:txBody>
              <a:bodyPr>
                <a:noAutofit/>
              </a:bodyPr>
              <a:lstStyle/>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Suppose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diﬀerentiable (i.e., its gradient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exists at each point in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which is open).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if and only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and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𝒇</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𝒚</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𝒇</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𝒇</m:t>
                    </m:r>
                    <m:sSup>
                      <m:sSupPr>
                        <m:ctrlPr>
                          <a:rPr lang="en-IN" b="1"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b="1"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𝒙</m:t>
                            </m:r>
                          </m:e>
                        </m:d>
                      </m:e>
                      <m:sup>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𝑻</m:t>
                        </m:r>
                      </m:sup>
                    </m:sSup>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𝒚</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holds for all </a:t>
                </a:r>
                <a14:m>
                  <m:oMath xmlns:m="http://schemas.openxmlformats.org/officeDocument/2006/math">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𝒚</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𝒅𝒐𝒎</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b="1" i="1" kern="100">
                        <a:effectLst/>
                        <a:latin typeface="Cambria Math" panose="02040503050406030204" pitchFamily="18" charset="0"/>
                        <a:ea typeface="Times New Roman" panose="02020603050405020304" pitchFamily="18" charset="0"/>
                        <a:cs typeface="Times New Roman" panose="02020603050405020304" pitchFamily="18" charset="0"/>
                      </a:rPr>
                      <m:t>𝒇</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IN" sz="3200" dirty="0"/>
              </a:p>
            </p:txBody>
          </p:sp>
        </mc:Choice>
        <mc:Fallback xmlns="">
          <p:sp>
            <p:nvSpPr>
              <p:cNvPr id="3" name="Content Placeholder 2">
                <a:extLst>
                  <a:ext uri="{FF2B5EF4-FFF2-40B4-BE49-F238E27FC236}">
                    <a16:creationId xmlns:a16="http://schemas.microsoft.com/office/drawing/2014/main" id="{22C612C4-3ADB-FBA7-5C8F-48D08FCC87DD}"/>
                  </a:ext>
                </a:extLst>
              </p:cNvPr>
              <p:cNvSpPr>
                <a:spLocks noGrp="1" noRot="1" noChangeAspect="1" noMove="1" noResize="1" noEditPoints="1" noAdjustHandles="1" noChangeArrowheads="1" noChangeShapeType="1" noTextEdit="1"/>
              </p:cNvSpPr>
              <p:nvPr>
                <p:ph idx="1"/>
              </p:nvPr>
            </p:nvSpPr>
            <p:spPr>
              <a:xfrm>
                <a:off x="838200" y="1023257"/>
                <a:ext cx="10515600" cy="5153706"/>
              </a:xfrm>
              <a:blipFill>
                <a:blip r:embed="rId2"/>
                <a:stretch>
                  <a:fillRect l="-1043" t="-1302" r="-1159"/>
                </a:stretch>
              </a:blipFill>
            </p:spPr>
            <p:txBody>
              <a:bodyPr/>
              <a:lstStyle/>
              <a:p>
                <a:r>
                  <a:rPr lang="en-IN">
                    <a:noFill/>
                  </a:rPr>
                  <a:t> </a:t>
                </a:r>
              </a:p>
            </p:txBody>
          </p:sp>
        </mc:Fallback>
      </mc:AlternateContent>
    </p:spTree>
    <p:extLst>
      <p:ext uri="{BB962C8B-B14F-4D97-AF65-F5344CB8AC3E}">
        <p14:creationId xmlns:p14="http://schemas.microsoft.com/office/powerpoint/2010/main" val="109822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D89C-BF26-E9F3-A9AC-50C5BCBEE779}"/>
              </a:ext>
            </a:extLst>
          </p:cNvPr>
          <p:cNvSpPr>
            <a:spLocks noGrp="1"/>
          </p:cNvSpPr>
          <p:nvPr>
            <p:ph type="title"/>
          </p:nvPr>
        </p:nvSpPr>
        <p:spPr/>
        <p:txBody>
          <a:bodyPr/>
          <a:lstStyle/>
          <a:p>
            <a:r>
              <a:rPr lang="en-IN" dirty="0"/>
              <a:t>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4E8938-477F-6965-EF53-E45E6B03D469}"/>
                  </a:ext>
                </a:extLst>
              </p:cNvPr>
              <p:cNvSpPr>
                <a:spLocks noGrp="1"/>
              </p:cNvSpPr>
              <p:nvPr>
                <p:ph idx="1"/>
              </p:nvPr>
            </p:nvSpPr>
            <p:spPr/>
            <p:txBody>
              <a:bodyPr>
                <a:normAutofit/>
              </a:bodyPr>
              <a:lstStyle/>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Strict convexity can also be characterized by a ﬁrst-order condition: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strictly convex if and only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and for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we have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&gt;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For concave functions we have the corresponding characterization: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concave if and only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is convex and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for all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3200" dirty="0"/>
              </a:p>
            </p:txBody>
          </p:sp>
        </mc:Choice>
        <mc:Fallback xmlns="">
          <p:sp>
            <p:nvSpPr>
              <p:cNvPr id="3" name="Content Placeholder 2">
                <a:extLst>
                  <a:ext uri="{FF2B5EF4-FFF2-40B4-BE49-F238E27FC236}">
                    <a16:creationId xmlns:a16="http://schemas.microsoft.com/office/drawing/2014/main" id="{044E8938-477F-6965-EF53-E45E6B03D469}"/>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en-IN">
                    <a:noFill/>
                  </a:rPr>
                  <a:t> </a:t>
                </a:r>
              </a:p>
            </p:txBody>
          </p:sp>
        </mc:Fallback>
      </mc:AlternateContent>
    </p:spTree>
    <p:extLst>
      <p:ext uri="{BB962C8B-B14F-4D97-AF65-F5344CB8AC3E}">
        <p14:creationId xmlns:p14="http://schemas.microsoft.com/office/powerpoint/2010/main" val="393459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7EBF-DE58-BEA3-F1F7-DF75585CBFB9}"/>
              </a:ext>
            </a:extLst>
          </p:cNvPr>
          <p:cNvSpPr>
            <a:spLocks noGrp="1"/>
          </p:cNvSpPr>
          <p:nvPr>
            <p:ph type="title"/>
          </p:nvPr>
        </p:nvSpPr>
        <p:spPr>
          <a:xfrm>
            <a:off x="838200" y="365126"/>
            <a:ext cx="10515600" cy="962932"/>
          </a:xfrm>
        </p:spPr>
        <p:txBody>
          <a:bodyPr>
            <a:normAutofit/>
          </a:bodyPr>
          <a:lstStyle/>
          <a:p>
            <a:r>
              <a:rPr lang="en-US" sz="3600" b="1" dirty="0">
                <a:effectLst/>
                <a:latin typeface="Times New Roman" panose="02020603050405020304" pitchFamily="18" charset="0"/>
                <a:ea typeface="Times New Roman" panose="02020603050405020304" pitchFamily="18" charset="0"/>
              </a:rPr>
              <a:t>Proof of ﬁrst-order convexity condition</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9CEE99-CB2E-4336-2E82-ED7E8CFA9CCB}"/>
                  </a:ext>
                </a:extLst>
              </p:cNvPr>
              <p:cNvSpPr>
                <a:spLocks noGrp="1"/>
              </p:cNvSpPr>
              <p:nvPr>
                <p:ph idx="1"/>
              </p:nvPr>
            </p:nvSpPr>
            <p:spPr>
              <a:xfrm>
                <a:off x="838200" y="1458686"/>
                <a:ext cx="10515600" cy="4718277"/>
              </a:xfrm>
            </p:spPr>
            <p:txBody>
              <a:bodyPr>
                <a:noAutofit/>
              </a:bodyPr>
              <a:lstStyle/>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ﬁrst consider the case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m:t>
                    </m:r>
                    <m:r>
                      <a:rPr lang="en-IN" sz="2400" b="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show that diﬀerentiable function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if and only if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…...(1) </a:t>
                </a:r>
              </a:p>
              <a:p>
                <a:pPr marL="0" indent="0" algn="just">
                  <a:lnSpc>
                    <a:spcPct val="107000"/>
                  </a:lnSpc>
                  <a:spcAft>
                    <a:spcPts val="800"/>
                  </a:spcAft>
                  <a:buNone/>
                </a:pP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for all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Assume ﬁrst that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Since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(i.e., an interval), we conclude that for all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0 &lt;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by convexity of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If we divide both sides by t, we obtain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num>
                      <m:den>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den>
                    </m:f>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taking the limit as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yields (1).</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3600" dirty="0"/>
              </a:p>
            </p:txBody>
          </p:sp>
        </mc:Choice>
        <mc:Fallback xmlns="">
          <p:sp>
            <p:nvSpPr>
              <p:cNvPr id="3" name="Content Placeholder 2">
                <a:extLst>
                  <a:ext uri="{FF2B5EF4-FFF2-40B4-BE49-F238E27FC236}">
                    <a16:creationId xmlns:a16="http://schemas.microsoft.com/office/drawing/2014/main" id="{859CEE99-CB2E-4336-2E82-ED7E8CFA9CCB}"/>
                  </a:ext>
                </a:extLst>
              </p:cNvPr>
              <p:cNvSpPr>
                <a:spLocks noGrp="1" noRot="1" noChangeAspect="1" noMove="1" noResize="1" noEditPoints="1" noAdjustHandles="1" noChangeArrowheads="1" noChangeShapeType="1" noTextEdit="1"/>
              </p:cNvSpPr>
              <p:nvPr>
                <p:ph idx="1"/>
              </p:nvPr>
            </p:nvSpPr>
            <p:spPr>
              <a:xfrm>
                <a:off x="838200" y="1458686"/>
                <a:ext cx="10515600" cy="4718277"/>
              </a:xfrm>
              <a:blipFill>
                <a:blip r:embed="rId2"/>
                <a:stretch>
                  <a:fillRect l="-812" t="-1034" r="-870" b="-3359"/>
                </a:stretch>
              </a:blipFill>
            </p:spPr>
            <p:txBody>
              <a:bodyPr/>
              <a:lstStyle/>
              <a:p>
                <a:r>
                  <a:rPr lang="en-IN">
                    <a:noFill/>
                  </a:rPr>
                  <a:t> </a:t>
                </a:r>
              </a:p>
            </p:txBody>
          </p:sp>
        </mc:Fallback>
      </mc:AlternateContent>
    </p:spTree>
    <p:extLst>
      <p:ext uri="{BB962C8B-B14F-4D97-AF65-F5344CB8AC3E}">
        <p14:creationId xmlns:p14="http://schemas.microsoft.com/office/powerpoint/2010/main" val="360585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5C95-6BAF-F40B-63C8-9388E909289D}"/>
              </a:ext>
            </a:extLst>
          </p:cNvPr>
          <p:cNvSpPr>
            <a:spLocks noGrp="1"/>
          </p:cNvSpPr>
          <p:nvPr>
            <p:ph type="title"/>
          </p:nvPr>
        </p:nvSpPr>
        <p:spPr/>
        <p:txBody>
          <a:bodyPr/>
          <a:lstStyle/>
          <a:p>
            <a:r>
              <a:rPr lang="en-IN" dirty="0"/>
              <a:t>Topics to be covered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42CF5E-35FF-3F8F-9D03-2EBD6FE9CCDA}"/>
                  </a:ext>
                </a:extLst>
              </p:cNvPr>
              <p:cNvSpPr>
                <a:spLocks noGrp="1"/>
              </p:cNvSpPr>
              <p:nvPr>
                <p:ph idx="1"/>
              </p:nvPr>
            </p:nvSpPr>
            <p:spPr/>
            <p:txBody>
              <a:bodyPr>
                <a:noAutofit/>
              </a:bodyPr>
              <a:lstStyle/>
              <a:p>
                <a:pPr marL="342900" lvl="0" indent="-342900" algn="just">
                  <a:lnSpc>
                    <a:spcPct val="107000"/>
                  </a:lnSpc>
                  <a:buFont typeface="+mj-lt"/>
                  <a:buAutoNum type="arabicPeriod"/>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Convex set and convex functions in </a:t>
                </a:r>
                <a14:m>
                  <m:oMath xmlns:m="http://schemas.openxmlformats.org/officeDocument/2006/math">
                    <m:sSup>
                      <m:sSup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i="1" kern="100">
                            <a:effectLst/>
                            <a:latin typeface="Cambria Math" panose="02040503050406030204" pitchFamily="18" charset="0"/>
                            <a:ea typeface="Aptos" panose="020B0004020202020204" pitchFamily="34" charset="0"/>
                            <a:cs typeface="Times New Roman" panose="02020603050405020304" pitchFamily="18" charset="0"/>
                          </a:rPr>
                          <m:t>𝑅</m:t>
                        </m:r>
                      </m:e>
                      <m:sup>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sup>
                    </m:sSup>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buFont typeface="+mj-lt"/>
                  <a:buAutoNum type="arabicPeriod"/>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kern="10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2</a:t>
                </a:r>
                <a:r>
                  <a:rPr lang="en-US" kern="100" baseline="30000" dirty="0">
                    <a:effectLst/>
                    <a:latin typeface="Times New Roman" panose="02020603050405020304" pitchFamily="18" charset="0"/>
                    <a:ea typeface="Times New Roman" panose="02020603050405020304" pitchFamily="18" charset="0"/>
                    <a:cs typeface="Times New Roman" panose="02020603050405020304" pitchFamily="18" charset="0"/>
                  </a:rPr>
                  <a:t>nd</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order condition of convexity</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buFont typeface="+mj-lt"/>
                  <a:buAutoNum type="arabicPeriod"/>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Unconstrained optimization problem</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buFont typeface="+mj-lt"/>
                  <a:buAutoNum type="arabicPeriod"/>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Necessary and sufficient condition of optimality</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buFont typeface="+mj-lt"/>
                  <a:buAutoNum type="arabicPeriod"/>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Gradient Descent method</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buFont typeface="+mj-lt"/>
                  <a:buAutoNum type="arabicPeriod"/>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Constrained Optimization and KKT conditions</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Primal-Dual method for solving constrained optimization problems</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2542CF5E-35FF-3F8F-9D03-2EBD6FE9CCDA}"/>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en-IN">
                    <a:noFill/>
                  </a:rPr>
                  <a:t> </a:t>
                </a:r>
              </a:p>
            </p:txBody>
          </p:sp>
        </mc:Fallback>
      </mc:AlternateContent>
    </p:spTree>
    <p:extLst>
      <p:ext uri="{BB962C8B-B14F-4D97-AF65-F5344CB8AC3E}">
        <p14:creationId xmlns:p14="http://schemas.microsoft.com/office/powerpoint/2010/main" val="3475385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D34F-04D7-46BF-95DE-45EE9D02AB29}"/>
              </a:ext>
            </a:extLst>
          </p:cNvPr>
          <p:cNvSpPr>
            <a:spLocks noGrp="1"/>
          </p:cNvSpPr>
          <p:nvPr>
            <p:ph type="title"/>
          </p:nvPr>
        </p:nvSpPr>
        <p:spPr>
          <a:xfrm>
            <a:off x="838200" y="365126"/>
            <a:ext cx="10515600" cy="679904"/>
          </a:xfrm>
        </p:spPr>
        <p:txBody>
          <a:bodyPr>
            <a:normAutofit fontScale="90000"/>
          </a:bodyPr>
          <a:lstStyle/>
          <a:p>
            <a:r>
              <a:rPr lang="en-US" sz="4400" kern="100" dirty="0">
                <a:effectLst/>
                <a:latin typeface="Times New Roman" panose="02020603050405020304" pitchFamily="18" charset="0"/>
                <a:ea typeface="Times New Roman" panose="02020603050405020304" pitchFamily="18" charset="0"/>
                <a:cs typeface="Times New Roman" panose="02020603050405020304" pitchFamily="18" charset="0"/>
              </a:rPr>
              <a:t>Suﬃciency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57AC0-0D37-CD35-4583-54E628467BCA}"/>
                  </a:ext>
                </a:extLst>
              </p:cNvPr>
              <p:cNvSpPr>
                <a:spLocks noGrp="1"/>
              </p:cNvSpPr>
              <p:nvPr>
                <p:ph idx="1"/>
              </p:nvPr>
            </p:nvSpPr>
            <p:spPr>
              <a:xfrm>
                <a:off x="838200" y="1164770"/>
                <a:ext cx="10515600" cy="5159829"/>
              </a:xfrm>
            </p:spPr>
            <p:txBody>
              <a:bodyPr>
                <a:noAutofit/>
              </a:bodyPr>
              <a:lstStyle/>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Assume the function satisﬁes (1) for all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(which is an interval). Choose any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0 ≤ θ ≤ 1, and let </a:t>
                </a:r>
              </a:p>
              <a:p>
                <a:pPr marL="0" indent="0" algn="just">
                  <a:lnSpc>
                    <a:spcPct val="107000"/>
                  </a:lnSpc>
                  <a:spcAft>
                    <a:spcPts val="800"/>
                  </a:spcAft>
                  <a:buNone/>
                </a:pP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Applying (1) twice yields </a:t>
                </a:r>
                <a:endParaRPr lang="en-IN" sz="24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IN" sz="24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e>
                      </m:d>
                      <m:d>
                        <m:dPr>
                          <m:ctrlP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IN" sz="24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Multiplying the ﬁrst inequality by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the second by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adding them yields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which proves that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4D257AC0-0D37-CD35-4583-54E628467BCA}"/>
                  </a:ext>
                </a:extLst>
              </p:cNvPr>
              <p:cNvSpPr>
                <a:spLocks noGrp="1" noRot="1" noChangeAspect="1" noMove="1" noResize="1" noEditPoints="1" noAdjustHandles="1" noChangeArrowheads="1" noChangeShapeType="1" noTextEdit="1"/>
              </p:cNvSpPr>
              <p:nvPr>
                <p:ph idx="1"/>
              </p:nvPr>
            </p:nvSpPr>
            <p:spPr>
              <a:xfrm>
                <a:off x="838200" y="1164770"/>
                <a:ext cx="10515600" cy="5159829"/>
              </a:xfrm>
              <a:blipFill>
                <a:blip r:embed="rId2"/>
                <a:stretch>
                  <a:fillRect l="-812" t="-946" r="-870"/>
                </a:stretch>
              </a:blipFill>
            </p:spPr>
            <p:txBody>
              <a:bodyPr/>
              <a:lstStyle/>
              <a:p>
                <a:r>
                  <a:rPr lang="en-IN">
                    <a:noFill/>
                  </a:rPr>
                  <a:t> </a:t>
                </a:r>
              </a:p>
            </p:txBody>
          </p:sp>
        </mc:Fallback>
      </mc:AlternateContent>
    </p:spTree>
    <p:extLst>
      <p:ext uri="{BB962C8B-B14F-4D97-AF65-F5344CB8AC3E}">
        <p14:creationId xmlns:p14="http://schemas.microsoft.com/office/powerpoint/2010/main" val="419247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F303A0-B6B9-617B-A34F-D686EF425503}"/>
                  </a:ext>
                </a:extLst>
              </p:cNvPr>
              <p:cNvSpPr>
                <a:spLocks noGrp="1"/>
              </p:cNvSpPr>
              <p:nvPr>
                <p:ph idx="1"/>
              </p:nvPr>
            </p:nvSpPr>
            <p:spPr>
              <a:xfrm>
                <a:off x="838200" y="576944"/>
                <a:ext cx="10515600" cy="5610906"/>
              </a:xfrm>
            </p:spPr>
            <p:txBody>
              <a:bodyPr>
                <a:noAutofit/>
              </a:bodyPr>
              <a:lstStyle/>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prove the general case, with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Let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and consider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restricted to the line passing through them, i.e., the function deﬁned by </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𝑠𝑜</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First assume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which implies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so by the argument above we have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(0)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which means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Now assume that this inequality holds for any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so if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we have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1 −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i.e.,</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28600" algn="just">
                  <a:lnSpc>
                    <a:spcPct val="107000"/>
                  </a:lnSpc>
                  <a:spcAft>
                    <a:spcPts val="800"/>
                  </a:spcAft>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have seen that this implies that g is convex.</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3600" dirty="0"/>
              </a:p>
            </p:txBody>
          </p:sp>
        </mc:Choice>
        <mc:Fallback xmlns="">
          <p:sp>
            <p:nvSpPr>
              <p:cNvPr id="3" name="Content Placeholder 2">
                <a:extLst>
                  <a:ext uri="{FF2B5EF4-FFF2-40B4-BE49-F238E27FC236}">
                    <a16:creationId xmlns:a16="http://schemas.microsoft.com/office/drawing/2014/main" id="{11F303A0-B6B9-617B-A34F-D686EF425503}"/>
                  </a:ext>
                </a:extLst>
              </p:cNvPr>
              <p:cNvSpPr>
                <a:spLocks noGrp="1" noRot="1" noChangeAspect="1" noMove="1" noResize="1" noEditPoints="1" noAdjustHandles="1" noChangeArrowheads="1" noChangeShapeType="1" noTextEdit="1"/>
              </p:cNvSpPr>
              <p:nvPr>
                <p:ph idx="1"/>
              </p:nvPr>
            </p:nvSpPr>
            <p:spPr>
              <a:xfrm>
                <a:off x="838200" y="576944"/>
                <a:ext cx="10515600" cy="5610906"/>
              </a:xfrm>
              <a:blipFill>
                <a:blip r:embed="rId2"/>
                <a:stretch>
                  <a:fillRect l="-812" t="-870" r="-870"/>
                </a:stretch>
              </a:blipFill>
            </p:spPr>
            <p:txBody>
              <a:bodyPr/>
              <a:lstStyle/>
              <a:p>
                <a:r>
                  <a:rPr lang="en-IN">
                    <a:noFill/>
                  </a:rPr>
                  <a:t> </a:t>
                </a:r>
              </a:p>
            </p:txBody>
          </p:sp>
        </mc:Fallback>
      </mc:AlternateContent>
    </p:spTree>
    <p:extLst>
      <p:ext uri="{BB962C8B-B14F-4D97-AF65-F5344CB8AC3E}">
        <p14:creationId xmlns:p14="http://schemas.microsoft.com/office/powerpoint/2010/main" val="295926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A89D-0793-299C-65E4-A136BF585C91}"/>
              </a:ext>
            </a:extLst>
          </p:cNvPr>
          <p:cNvSpPr>
            <a:spLocks noGrp="1"/>
          </p:cNvSpPr>
          <p:nvPr>
            <p:ph type="title"/>
          </p:nvPr>
        </p:nvSpPr>
        <p:spPr>
          <a:xfrm>
            <a:off x="838200" y="365125"/>
            <a:ext cx="10515600" cy="930275"/>
          </a:xfrm>
        </p:spPr>
        <p:txBody>
          <a:bodyPr>
            <a:normAutofit fontScale="90000"/>
          </a:bodyPr>
          <a:lstStyle/>
          <a:p>
            <a:r>
              <a:rPr lang="en-IN"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t>Optimality of Stationary Points </a:t>
            </a:r>
            <a:br>
              <a:rPr lang="en-IN" sz="3600" kern="100" dirty="0">
                <a:effectLst/>
                <a:latin typeface="Aptos" panose="020B0004020202020204" pitchFamily="34" charset="0"/>
                <a:ea typeface="Aptos" panose="020B0004020202020204" pitchFamily="34" charset="0"/>
                <a:cs typeface="Times New Roman" panose="02020603050405020304" pitchFamily="18" charset="0"/>
              </a:rPr>
            </a:b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D17D5-8CD3-9BF2-A13E-A7DE523982FD}"/>
                  </a:ext>
                </a:extLst>
              </p:cNvPr>
              <p:cNvSpPr>
                <a:spLocks noGrp="1"/>
              </p:cNvSpPr>
              <p:nvPr>
                <p:ph idx="1"/>
              </p:nvPr>
            </p:nvSpPr>
            <p:spPr>
              <a:xfrm>
                <a:off x="838200" y="1175657"/>
                <a:ext cx="10515600" cy="5001306"/>
              </a:xfrm>
            </p:spPr>
            <p:txBody>
              <a:bodyPr>
                <a:normAutofit lnSpcReduction="10000"/>
              </a:bodyPr>
              <a:lstStyle/>
              <a:p>
                <a:pPr marL="228600" algn="just">
                  <a:lnSpc>
                    <a:spcPct val="107000"/>
                  </a:lnSpc>
                  <a:spcAft>
                    <a:spcPts val="800"/>
                  </a:spcAft>
                </a:pPr>
                <a:r>
                  <a:rPr lang="en-I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Corollary: </a:t>
                </a: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IN" sz="24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 = 0</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for a convex function </a:t>
                </a:r>
                <a14:m>
                  <m:oMath xmlns:m="http://schemas.openxmlformats.org/officeDocument/2006/math">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then </a:t>
                </a:r>
                <a14:m>
                  <m:oMath xmlns:m="http://schemas.openxmlformats.org/officeDocument/2006/math">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is a global minimum. If </a:t>
                </a:r>
                <a14:m>
                  <m:oMath xmlns:m="http://schemas.openxmlformats.org/officeDocument/2006/math">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strictly convex, then </a:t>
                </a:r>
                <a14:m>
                  <m:oMath xmlns:m="http://schemas.openxmlformats.org/officeDocument/2006/math">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the unique global minimum.</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Proof.</a:t>
                </a: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By the first-order condition and the assumption </a:t>
                </a: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0,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So </a:t>
                </a:r>
                <a14:m>
                  <m:oMath xmlns:m="http://schemas.openxmlformats.org/officeDocument/2006/math">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a global minimum. Similarly, if </a:t>
                </a:r>
                <a14:m>
                  <m:oMath xmlns:m="http://schemas.openxmlformats.org/officeDocument/2006/math">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strictly convex, </a:t>
                </a:r>
              </a:p>
              <a:p>
                <a:pPr marL="0" indent="0" algn="just">
                  <a:lnSpc>
                    <a:spcPct val="107000"/>
                  </a:lnSpc>
                  <a:spcAft>
                    <a:spcPts val="800"/>
                  </a:spcAft>
                  <a:buNone/>
                </a:pPr>
                <a14:m>
                  <m:oMath xmlns:m="http://schemas.openxmlformats.org/officeDocument/2006/math">
                    <m:r>
                      <a:rPr lang="en-IN" sz="24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&gt;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e>
                    </m:d>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So </a:t>
                </a:r>
                <a14:m>
                  <m:oMath xmlns:m="http://schemas.openxmlformats.org/officeDocument/2006/math">
                    <m:sSup>
                      <m:sSupPr>
                        <m:ctrlP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4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the unique global minimum. </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2400" dirty="0"/>
              </a:p>
            </p:txBody>
          </p:sp>
        </mc:Choice>
        <mc:Fallback xmlns="">
          <p:sp>
            <p:nvSpPr>
              <p:cNvPr id="3" name="Content Placeholder 2">
                <a:extLst>
                  <a:ext uri="{FF2B5EF4-FFF2-40B4-BE49-F238E27FC236}">
                    <a16:creationId xmlns:a16="http://schemas.microsoft.com/office/drawing/2014/main" id="{CFDD17D5-8CD3-9BF2-A13E-A7DE523982FD}"/>
                  </a:ext>
                </a:extLst>
              </p:cNvPr>
              <p:cNvSpPr>
                <a:spLocks noGrp="1" noRot="1" noChangeAspect="1" noMove="1" noResize="1" noEditPoints="1" noAdjustHandles="1" noChangeArrowheads="1" noChangeShapeType="1" noTextEdit="1"/>
              </p:cNvSpPr>
              <p:nvPr>
                <p:ph idx="1"/>
              </p:nvPr>
            </p:nvSpPr>
            <p:spPr>
              <a:xfrm>
                <a:off x="838200" y="1175657"/>
                <a:ext cx="10515600" cy="5001306"/>
              </a:xfrm>
              <a:blipFill>
                <a:blip r:embed="rId2"/>
                <a:stretch>
                  <a:fillRect l="-812" t="-1220" r="-348"/>
                </a:stretch>
              </a:blipFill>
            </p:spPr>
            <p:txBody>
              <a:bodyPr/>
              <a:lstStyle/>
              <a:p>
                <a:r>
                  <a:rPr lang="en-IN">
                    <a:noFill/>
                  </a:rPr>
                  <a:t> </a:t>
                </a:r>
              </a:p>
            </p:txBody>
          </p:sp>
        </mc:Fallback>
      </mc:AlternateContent>
    </p:spTree>
    <p:extLst>
      <p:ext uri="{BB962C8B-B14F-4D97-AF65-F5344CB8AC3E}">
        <p14:creationId xmlns:p14="http://schemas.microsoft.com/office/powerpoint/2010/main" val="12217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0DA0-0605-7F16-236A-782678BBC84F}"/>
              </a:ext>
            </a:extLst>
          </p:cNvPr>
          <p:cNvSpPr>
            <a:spLocks noGrp="1"/>
          </p:cNvSpPr>
          <p:nvPr>
            <p:ph type="title"/>
          </p:nvPr>
        </p:nvSpPr>
        <p:spPr/>
        <p:txBody>
          <a:bodyPr>
            <a:normAutofit/>
          </a:bodyPr>
          <a:lstStyle/>
          <a:p>
            <a:r>
              <a:rPr lang="en-US"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t>Second-order conditions</a:t>
            </a:r>
            <a:br>
              <a:rPr lang="en-IN" sz="3600" kern="100" dirty="0">
                <a:effectLst/>
                <a:latin typeface="Aptos" panose="020B0004020202020204" pitchFamily="34" charset="0"/>
                <a:ea typeface="Aptos" panose="020B0004020202020204" pitchFamily="34" charset="0"/>
                <a:cs typeface="Times New Roman" panose="02020603050405020304" pitchFamily="18" charset="0"/>
              </a:rPr>
            </a:b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AE3D2E-6288-2A7C-5039-3AEC9E01AD4C}"/>
                  </a:ext>
                </a:extLst>
              </p:cNvPr>
              <p:cNvSpPr>
                <a:spLocks noGrp="1"/>
              </p:cNvSpPr>
              <p:nvPr>
                <p:ph idx="1"/>
              </p:nvPr>
            </p:nvSpPr>
            <p:spPr>
              <a:xfrm>
                <a:off x="838200" y="1143000"/>
                <a:ext cx="10515600" cy="5033963"/>
              </a:xfrm>
            </p:spPr>
            <p:txBody>
              <a:bodyPr>
                <a:normAutofit/>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We now assume that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twice diﬀerentiable, that is, its Hessian or second derivative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exists at each point in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which is open.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if and only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and its Hessian is positive semideﬁnite: for all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3200" dirty="0"/>
              </a:p>
            </p:txBody>
          </p:sp>
        </mc:Choice>
        <mc:Fallback xmlns="">
          <p:sp>
            <p:nvSpPr>
              <p:cNvPr id="3" name="Content Placeholder 2">
                <a:extLst>
                  <a:ext uri="{FF2B5EF4-FFF2-40B4-BE49-F238E27FC236}">
                    <a16:creationId xmlns:a16="http://schemas.microsoft.com/office/drawing/2014/main" id="{84AE3D2E-6288-2A7C-5039-3AEC9E01AD4C}"/>
                  </a:ext>
                </a:extLst>
              </p:cNvPr>
              <p:cNvSpPr>
                <a:spLocks noGrp="1" noRot="1" noChangeAspect="1" noMove="1" noResize="1" noEditPoints="1" noAdjustHandles="1" noChangeArrowheads="1" noChangeShapeType="1" noTextEdit="1"/>
              </p:cNvSpPr>
              <p:nvPr>
                <p:ph idx="1"/>
              </p:nvPr>
            </p:nvSpPr>
            <p:spPr>
              <a:xfrm>
                <a:off x="838200" y="1143000"/>
                <a:ext cx="10515600" cy="5033963"/>
              </a:xfrm>
              <a:blipFill>
                <a:blip r:embed="rId2"/>
                <a:stretch>
                  <a:fillRect l="-1043" t="-2182"/>
                </a:stretch>
              </a:blipFill>
            </p:spPr>
            <p:txBody>
              <a:bodyPr/>
              <a:lstStyle/>
              <a:p>
                <a:r>
                  <a:rPr lang="en-IN">
                    <a:noFill/>
                  </a:rPr>
                  <a:t> </a:t>
                </a:r>
              </a:p>
            </p:txBody>
          </p:sp>
        </mc:Fallback>
      </mc:AlternateContent>
    </p:spTree>
    <p:extLst>
      <p:ext uri="{BB962C8B-B14F-4D97-AF65-F5344CB8AC3E}">
        <p14:creationId xmlns:p14="http://schemas.microsoft.com/office/powerpoint/2010/main" val="4150292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234ECA-AD5D-1E69-C0FB-53D06DAF1EBA}"/>
                  </a:ext>
                </a:extLst>
              </p:cNvPr>
              <p:cNvSpPr>
                <a:spLocks noGrp="1"/>
              </p:cNvSpPr>
              <p:nvPr>
                <p:ph type="title"/>
              </p:nvPr>
            </p:nvSpPr>
            <p:spPr/>
            <p:txBody>
              <a:bodyPr>
                <a:noAutofit/>
              </a:bodyPr>
              <a:lstStyle/>
              <a:p>
                <a:r>
                  <a:rPr lang="en-IN" sz="3200" b="1" kern="100" dirty="0">
                    <a:effectLst/>
                    <a:latin typeface="Times New Roman" panose="02020603050405020304" pitchFamily="18" charset="0"/>
                    <a:ea typeface="Times New Roman" panose="02020603050405020304" pitchFamily="18" charset="0"/>
                    <a:cs typeface="Times New Roman" panose="02020603050405020304" pitchFamily="18" charset="0"/>
                  </a:rPr>
                  <a:t>Theorem.</a:t>
                </a:r>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 A twice continuously differentiable </a:t>
                </a:r>
                <a14:m>
                  <m:oMath xmlns:m="http://schemas.openxmlformats.org/officeDocument/2006/math">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 with an open convex domain </a:t>
                </a:r>
                <a14:m>
                  <m:oMath xmlns:m="http://schemas.openxmlformats.org/officeDocument/2006/math">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is convex </a:t>
                </a:r>
                <a:r>
                  <a:rPr lang="en-IN" sz="3200" kern="100" dirty="0" err="1">
                    <a:effectLst/>
                    <a:latin typeface="Times New Roman" panose="02020603050405020304" pitchFamily="18" charset="0"/>
                    <a:ea typeface="Times New Roman" panose="02020603050405020304" pitchFamily="18" charset="0"/>
                    <a:cs typeface="Times New Roman" panose="02020603050405020304" pitchFamily="18" charset="0"/>
                  </a:rPr>
                  <a:t>iff</a:t>
                </a:r>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 is positive semidefinite at every </a:t>
                </a:r>
                <a14:m>
                  <m:oMath xmlns:m="http://schemas.openxmlformats.org/officeDocument/2006/math">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32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3200" kern="100" dirty="0">
                    <a:effectLst/>
                    <a:latin typeface="Aptos" panose="020B0004020202020204" pitchFamily="34" charset="0"/>
                    <a:ea typeface="Aptos" panose="020B0004020202020204" pitchFamily="34" charset="0"/>
                    <a:cs typeface="Times New Roman" panose="02020603050405020304" pitchFamily="18" charset="0"/>
                  </a:rPr>
                </a:br>
                <a:endParaRPr lang="en-IN" sz="3200" dirty="0"/>
              </a:p>
            </p:txBody>
          </p:sp>
        </mc:Choice>
        <mc:Fallback xmlns="">
          <p:sp>
            <p:nvSpPr>
              <p:cNvPr id="2" name="Title 1">
                <a:extLst>
                  <a:ext uri="{FF2B5EF4-FFF2-40B4-BE49-F238E27FC236}">
                    <a16:creationId xmlns:a16="http://schemas.microsoft.com/office/drawing/2014/main" id="{58234ECA-AD5D-1E69-C0FB-53D06DAF1EBA}"/>
                  </a:ext>
                </a:extLst>
              </p:cNvPr>
              <p:cNvSpPr>
                <a:spLocks noGrp="1" noRot="1" noChangeAspect="1" noMove="1" noResize="1" noEditPoints="1" noAdjustHandles="1" noChangeArrowheads="1" noChangeShapeType="1" noTextEdit="1"/>
              </p:cNvSpPr>
              <p:nvPr>
                <p:ph type="title"/>
              </p:nvPr>
            </p:nvSpPr>
            <p:spPr>
              <a:blipFill>
                <a:blip r:embed="rId2"/>
                <a:stretch>
                  <a:fillRect l="-1507" t="-29954" b="-4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903B9E-7342-DCCB-C0C7-C0F8829912BB}"/>
                  </a:ext>
                </a:extLst>
              </p:cNvPr>
              <p:cNvSpPr>
                <a:spLocks noGrp="1"/>
              </p:cNvSpPr>
              <p:nvPr>
                <p:ph idx="1"/>
              </p:nvPr>
            </p:nvSpPr>
            <p:spPr>
              <a:xfrm>
                <a:off x="838200" y="1567543"/>
                <a:ext cx="10515600" cy="4609420"/>
              </a:xfrm>
            </p:spPr>
            <p:txBody>
              <a:bodyPr>
                <a:noAutofit/>
              </a:bodyPr>
              <a:lstStyle/>
              <a:p>
                <a:pPr marL="0" indent="0" algn="just">
                  <a:lnSpc>
                    <a:spcPct val="107000"/>
                  </a:lnSpc>
                  <a:spcAft>
                    <a:spcPts val="800"/>
                  </a:spcAft>
                  <a:buNone/>
                </a:pPr>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Proof.</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 Assume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Fix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open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for small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By the second-order Taylor expansion with </a:t>
                </a:r>
                <a:r>
                  <a:rPr lang="en-IN" kern="100" dirty="0" err="1">
                    <a:effectLst/>
                    <a:latin typeface="Times New Roman" panose="02020603050405020304" pitchFamily="18" charset="0"/>
                    <a:ea typeface="Times New Roman" panose="02020603050405020304" pitchFamily="18" charset="0"/>
                    <a:cs typeface="Times New Roman" panose="02020603050405020304" pitchFamily="18" charset="0"/>
                  </a:rPr>
                  <a:t>Peano</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remainder,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𝑡𝑑</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𝑜</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By the first-order condition for convexity,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𝑡𝑑</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𝑜</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0 </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Setting </a:t>
                </a:r>
                <a14:m>
                  <m:oMath xmlns:m="http://schemas.openxmlformats.org/officeDocument/2006/math">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a:effectLst/>
                        <a:latin typeface="Cambria Math" panose="02040503050406030204" pitchFamily="18" charset="0"/>
                        <a:ea typeface="Times New Roman" panose="02020603050405020304" pitchFamily="18" charset="0"/>
                        <a:cs typeface="Times New Roman" panose="02020603050405020304" pitchFamily="18" charset="0"/>
                      </a:rPr>
                      <m:t> → 0 ⇒ </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a:effectLst/>
                        <a:latin typeface="Cambria Math" panose="02040503050406030204" pitchFamily="18" charset="0"/>
                        <a:ea typeface="Times New Roman" panose="02020603050405020304" pitchFamily="18" charset="0"/>
                        <a:cs typeface="Times New Roman" panose="02020603050405020304" pitchFamily="18" charset="0"/>
                      </a:rPr>
                      <m:t> ≥ 0 ⇒ </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8903B9E-7342-DCCB-C0C7-C0F8829912BB}"/>
                  </a:ext>
                </a:extLst>
              </p:cNvPr>
              <p:cNvSpPr>
                <a:spLocks noGrp="1" noRot="1" noChangeAspect="1" noMove="1" noResize="1" noEditPoints="1" noAdjustHandles="1" noChangeArrowheads="1" noChangeShapeType="1" noTextEdit="1"/>
              </p:cNvSpPr>
              <p:nvPr>
                <p:ph idx="1"/>
              </p:nvPr>
            </p:nvSpPr>
            <p:spPr>
              <a:xfrm>
                <a:off x="838200" y="1567543"/>
                <a:ext cx="10515600" cy="4609420"/>
              </a:xfrm>
              <a:blipFill>
                <a:blip r:embed="rId3"/>
                <a:stretch>
                  <a:fillRect l="-1217" t="-1455" r="-1159" b="-1587"/>
                </a:stretch>
              </a:blipFill>
            </p:spPr>
            <p:txBody>
              <a:bodyPr/>
              <a:lstStyle/>
              <a:p>
                <a:r>
                  <a:rPr lang="en-IN">
                    <a:noFill/>
                  </a:rPr>
                  <a:t> </a:t>
                </a:r>
              </a:p>
            </p:txBody>
          </p:sp>
        </mc:Fallback>
      </mc:AlternateContent>
    </p:spTree>
    <p:extLst>
      <p:ext uri="{BB962C8B-B14F-4D97-AF65-F5344CB8AC3E}">
        <p14:creationId xmlns:p14="http://schemas.microsoft.com/office/powerpoint/2010/main" val="321236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CC53-29D9-BA89-80ED-47BD56BA85C6}"/>
              </a:ext>
            </a:extLst>
          </p:cNvPr>
          <p:cNvSpPr>
            <a:spLocks noGrp="1"/>
          </p:cNvSpPr>
          <p:nvPr>
            <p:ph type="title"/>
          </p:nvPr>
        </p:nvSpPr>
        <p:spPr/>
        <p:txBody>
          <a:bodyPr/>
          <a:lstStyle/>
          <a:p>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Proof (cont’d). (“</a:t>
            </a:r>
            <a:r>
              <a:rPr lang="en-IN" b="1" kern="100" dirty="0">
                <a:effectLst/>
                <a:latin typeface="Cambria Math" panose="02040503050406030204" pitchFamily="18" charset="0"/>
                <a:ea typeface="Times New Roman" panose="02020603050405020304" pitchFamily="18" charset="0"/>
                <a:cs typeface="Cambria Math" panose="02040503050406030204" pitchFamily="18" charset="0"/>
              </a:rPr>
              <a:t>⇐</a:t>
            </a:r>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2953C1-79DC-D349-8BB0-7A4DD4540BBB}"/>
                  </a:ext>
                </a:extLst>
              </p:cNvPr>
              <p:cNvSpPr>
                <a:spLocks noGrp="1"/>
              </p:cNvSpPr>
              <p:nvPr>
                <p:ph idx="1"/>
              </p:nvPr>
            </p:nvSpPr>
            <p:spPr>
              <a:xfrm>
                <a:off x="838200" y="1415142"/>
                <a:ext cx="10515600" cy="4898571"/>
              </a:xfrm>
            </p:spPr>
            <p:txBody>
              <a:bodyPr>
                <a:noAutofit/>
              </a:bodyPr>
              <a:lstStyle/>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Assume the second-order condition holds.  Fix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and let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By the second-order Taylor expansion with Lagrange remainder,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𝑠𝑑</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 1)</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𝑠𝑑</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𝑠𝑦</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m:t>
                        </m:r>
                      </m:e>
                    </m:acc>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28600" algn="just">
                  <a:lnSpc>
                    <a:spcPct val="107000"/>
                  </a:lnSpc>
                  <a:spcAft>
                    <a:spcPts val="80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By the second-order condition, </a:t>
                </a:r>
                <a14:m>
                  <m:oMath xmlns:m="http://schemas.openxmlformats.org/officeDocument/2006/math">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𝑠𝑑</m:t>
                        </m:r>
                      </m:e>
                    </m:d>
                    <m:r>
                      <a:rPr lang="en-IN" i="1">
                        <a:effectLst/>
                        <a:latin typeface="Cambria Math" panose="02040503050406030204" pitchFamily="18" charset="0"/>
                        <a:ea typeface="Times New Roman" panose="02020603050405020304" pitchFamily="18" charset="0"/>
                        <a:cs typeface="Times New Roman" panose="02020603050405020304" pitchFamily="18" charset="0"/>
                      </a:rPr>
                      <m:t>≽0 ⇒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i="1">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𝑑</m:t>
                    </m:r>
                  </m:oMath>
                </a14:m>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which is the first-order condition for convexity, so f is convex.</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A12953C1-79DC-D349-8BB0-7A4DD4540BBB}"/>
                  </a:ext>
                </a:extLst>
              </p:cNvPr>
              <p:cNvSpPr>
                <a:spLocks noGrp="1" noRot="1" noChangeAspect="1" noMove="1" noResize="1" noEditPoints="1" noAdjustHandles="1" noChangeArrowheads="1" noChangeShapeType="1" noTextEdit="1"/>
              </p:cNvSpPr>
              <p:nvPr>
                <p:ph idx="1"/>
              </p:nvPr>
            </p:nvSpPr>
            <p:spPr>
              <a:xfrm>
                <a:off x="838200" y="1415142"/>
                <a:ext cx="10515600" cy="4898571"/>
              </a:xfrm>
              <a:blipFill>
                <a:blip r:embed="rId2"/>
                <a:stretch>
                  <a:fillRect l="-1043" t="-1244" r="-1159" b="-6468"/>
                </a:stretch>
              </a:blipFill>
            </p:spPr>
            <p:txBody>
              <a:bodyPr/>
              <a:lstStyle/>
              <a:p>
                <a:r>
                  <a:rPr lang="en-IN">
                    <a:noFill/>
                  </a:rPr>
                  <a:t> </a:t>
                </a:r>
              </a:p>
            </p:txBody>
          </p:sp>
        </mc:Fallback>
      </mc:AlternateContent>
    </p:spTree>
    <p:extLst>
      <p:ext uri="{BB962C8B-B14F-4D97-AF65-F5344CB8AC3E}">
        <p14:creationId xmlns:p14="http://schemas.microsoft.com/office/powerpoint/2010/main" val="444043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899C0EA-23B2-05D9-DF37-612A513513C6}"/>
                  </a:ext>
                </a:extLst>
              </p:cNvPr>
              <p:cNvSpPr>
                <a:spLocks noGrp="1"/>
              </p:cNvSpPr>
              <p:nvPr>
                <p:ph type="title"/>
              </p:nvPr>
            </p:nvSpPr>
            <p:spPr/>
            <p:txBody>
              <a:bodyPr/>
              <a:lstStyle/>
              <a:p>
                <a:r>
                  <a:rPr lang="en-IN" dirty="0"/>
                  <a:t>On </a:t>
                </a:r>
                <a14:m>
                  <m:oMath xmlns:m="http://schemas.openxmlformats.org/officeDocument/2006/math">
                    <m:r>
                      <a:rPr lang="en-US" b="0" i="1" smtClean="0">
                        <a:latin typeface="Cambria Math" panose="02040503050406030204" pitchFamily="18" charset="0"/>
                      </a:rPr>
                      <m:t>𝑅</m:t>
                    </m:r>
                  </m:oMath>
                </a14:m>
                <a:endParaRPr lang="en-IN" dirty="0"/>
              </a:p>
            </p:txBody>
          </p:sp>
        </mc:Choice>
        <mc:Fallback xmlns="">
          <p:sp>
            <p:nvSpPr>
              <p:cNvPr id="2" name="Title 1">
                <a:extLst>
                  <a:ext uri="{FF2B5EF4-FFF2-40B4-BE49-F238E27FC236}">
                    <a16:creationId xmlns:a16="http://schemas.microsoft.com/office/drawing/2014/main" id="{D899C0EA-23B2-05D9-DF37-612A513513C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66150-68C8-87A2-F242-7B874949A388}"/>
                  </a:ext>
                </a:extLst>
              </p:cNvPr>
              <p:cNvSpPr>
                <a:spLocks noGrp="1"/>
              </p:cNvSpPr>
              <p:nvPr>
                <p:ph idx="1"/>
              </p:nvPr>
            </p:nvSpPr>
            <p:spPr/>
            <p:txBody>
              <a:bodyPr>
                <a:normAutofit/>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For a function 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this reduces to the simple condition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convex, i.e., an interval), which means that the derivative is nondecreasing. </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condition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0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can be interpreted geometrically as the requirement that the graph of the function have positive (upward) curvature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AC366150-68C8-87A2-F242-7B874949A388}"/>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IN">
                    <a:noFill/>
                  </a:rPr>
                  <a:t> </a:t>
                </a:r>
              </a:p>
            </p:txBody>
          </p:sp>
        </mc:Fallback>
      </mc:AlternateContent>
    </p:spTree>
    <p:extLst>
      <p:ext uri="{BB962C8B-B14F-4D97-AF65-F5344CB8AC3E}">
        <p14:creationId xmlns:p14="http://schemas.microsoft.com/office/powerpoint/2010/main" val="871930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40F13B-87AA-2717-C66D-90C5B90BEA3A}"/>
                  </a:ext>
                </a:extLst>
              </p:cNvPr>
              <p:cNvSpPr>
                <a:spLocks noGrp="1"/>
              </p:cNvSpPr>
              <p:nvPr>
                <p:ph idx="1"/>
              </p:nvPr>
            </p:nvSpPr>
            <p:spPr>
              <a:xfrm>
                <a:off x="838200" y="936171"/>
                <a:ext cx="10515600" cy="5240792"/>
              </a:xfrm>
            </p:spPr>
            <p:txBody>
              <a:bodyPr>
                <a:normAutofit/>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Similarly,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concave if and only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and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for all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Strict convexity can be partially characterized by second-order conditions. If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for all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strictly convex. </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converse, however, is not true</a:t>
                </a:r>
                <a:r>
                  <a:rPr lang="en-US" kern="100" dirty="0">
                    <a:latin typeface="Times New Roman" panose="02020603050405020304" pitchFamily="18" charset="0"/>
                    <a:ea typeface="Times New Roman" panose="02020603050405020304" pitchFamily="18" charset="0"/>
                    <a:cs typeface="Times New Roman" panose="02020603050405020304" pitchFamily="18" charset="0"/>
                  </a:rPr>
                  <a:t>.</a:t>
                </a:r>
              </a:p>
              <a:p>
                <a:endParaRPr lang="en-IN" dirty="0"/>
              </a:p>
            </p:txBody>
          </p:sp>
        </mc:Choice>
        <mc:Fallback xmlns="">
          <p:sp>
            <p:nvSpPr>
              <p:cNvPr id="3" name="Content Placeholder 2">
                <a:extLst>
                  <a:ext uri="{FF2B5EF4-FFF2-40B4-BE49-F238E27FC236}">
                    <a16:creationId xmlns:a16="http://schemas.microsoft.com/office/drawing/2014/main" id="{AD40F13B-87AA-2717-C66D-90C5B90BEA3A}"/>
                  </a:ext>
                </a:extLst>
              </p:cNvPr>
              <p:cNvSpPr>
                <a:spLocks noGrp="1" noRot="1" noChangeAspect="1" noMove="1" noResize="1" noEditPoints="1" noAdjustHandles="1" noChangeArrowheads="1" noChangeShapeType="1" noTextEdit="1"/>
              </p:cNvSpPr>
              <p:nvPr>
                <p:ph idx="1"/>
              </p:nvPr>
            </p:nvSpPr>
            <p:spPr>
              <a:xfrm>
                <a:off x="838200" y="936171"/>
                <a:ext cx="10515600" cy="5240792"/>
              </a:xfrm>
              <a:blipFill>
                <a:blip r:embed="rId2"/>
                <a:stretch>
                  <a:fillRect l="-1043" t="-2095"/>
                </a:stretch>
              </a:blipFill>
            </p:spPr>
            <p:txBody>
              <a:bodyPr/>
              <a:lstStyle/>
              <a:p>
                <a:r>
                  <a:rPr lang="en-IN">
                    <a:noFill/>
                  </a:rPr>
                  <a:t> </a:t>
                </a:r>
              </a:p>
            </p:txBody>
          </p:sp>
        </mc:Fallback>
      </mc:AlternateContent>
    </p:spTree>
    <p:extLst>
      <p:ext uri="{BB962C8B-B14F-4D97-AF65-F5344CB8AC3E}">
        <p14:creationId xmlns:p14="http://schemas.microsoft.com/office/powerpoint/2010/main" val="173074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0708E-A956-2335-E48B-972A4640D9BE}"/>
              </a:ext>
            </a:extLst>
          </p:cNvPr>
          <p:cNvSpPr>
            <a:spLocks noGrp="1"/>
          </p:cNvSpPr>
          <p:nvPr>
            <p:ph type="title"/>
          </p:nvPr>
        </p:nvSpPr>
        <p:spPr>
          <a:xfrm>
            <a:off x="876693" y="1545771"/>
            <a:ext cx="3455821" cy="811823"/>
          </a:xfrm>
        </p:spPr>
        <p:txBody>
          <a:bodyPr anchor="b">
            <a:normAutofit/>
          </a:bodyPr>
          <a:lstStyle/>
          <a:p>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Example</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71B7B8-A44D-F799-4FD9-BE9A19F5A5EE}"/>
                  </a:ext>
                </a:extLst>
              </p:cNvPr>
              <p:cNvSpPr>
                <a:spLocks noGrp="1"/>
              </p:cNvSpPr>
              <p:nvPr>
                <p:ph idx="1"/>
              </p:nvPr>
            </p:nvSpPr>
            <p:spPr>
              <a:xfrm>
                <a:off x="876693" y="2533476"/>
                <a:ext cx="3455821" cy="3447832"/>
              </a:xfrm>
            </p:spPr>
            <p:txBody>
              <a:bodyPr anchor="t">
                <a:normAutofit/>
              </a:bodyPr>
              <a:lstStyle/>
              <a:p>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The function </a:t>
                </a:r>
                <a:endParaRPr lang="en-US" sz="24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given by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4</m:t>
                        </m:r>
                      </m:sup>
                    </m:sSup>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 is strictly convex but has zero second derivative at </a:t>
                </a:r>
                <a14:m>
                  <m:oMath xmlns:m="http://schemas.openxmlformats.org/officeDocument/2006/math">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buNone/>
                </a:pPr>
                <a:br>
                  <a:rPr lang="en-IN" sz="2400" kern="100" dirty="0">
                    <a:effectLst/>
                    <a:latin typeface="Aptos" panose="020B0004020202020204" pitchFamily="34" charset="0"/>
                    <a:ea typeface="Aptos" panose="020B0004020202020204" pitchFamily="34" charset="0"/>
                    <a:cs typeface="Times New Roman" panose="02020603050405020304" pitchFamily="18" charset="0"/>
                  </a:rPr>
                </a:br>
                <a:endParaRPr lang="en-IN" sz="2400" dirty="0"/>
              </a:p>
            </p:txBody>
          </p:sp>
        </mc:Choice>
        <mc:Fallback xmlns="">
          <p:sp>
            <p:nvSpPr>
              <p:cNvPr id="3" name="Content Placeholder 2">
                <a:extLst>
                  <a:ext uri="{FF2B5EF4-FFF2-40B4-BE49-F238E27FC236}">
                    <a16:creationId xmlns:a16="http://schemas.microsoft.com/office/drawing/2014/main" id="{BA71B7B8-A44D-F799-4FD9-BE9A19F5A5EE}"/>
                  </a:ext>
                </a:extLst>
              </p:cNvPr>
              <p:cNvSpPr>
                <a:spLocks noGrp="1" noRot="1" noChangeAspect="1" noMove="1" noResize="1" noEditPoints="1" noAdjustHandles="1" noChangeArrowheads="1" noChangeShapeType="1" noTextEdit="1"/>
              </p:cNvSpPr>
              <p:nvPr>
                <p:ph idx="1"/>
              </p:nvPr>
            </p:nvSpPr>
            <p:spPr>
              <a:xfrm>
                <a:off x="876693" y="2533476"/>
                <a:ext cx="3455821" cy="3447832"/>
              </a:xfrm>
              <a:blipFill>
                <a:blip r:embed="rId2"/>
                <a:stretch>
                  <a:fillRect l="-2822" t="-2478"/>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2DCD2519-76C4-43FA-F4D5-B0F8247F0DD9}"/>
              </a:ext>
            </a:extLst>
          </p:cNvPr>
          <p:cNvPicPr>
            <a:picLocks noChangeAspect="1"/>
          </p:cNvPicPr>
          <p:nvPr/>
        </p:nvPicPr>
        <p:blipFill>
          <a:blip r:embed="rId3"/>
          <a:stretch>
            <a:fillRect/>
          </a:stretch>
        </p:blipFill>
        <p:spPr>
          <a:xfrm>
            <a:off x="4987672" y="949797"/>
            <a:ext cx="6389346" cy="4967716"/>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4352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3263-B1F3-4860-341D-6ADE47F574FA}"/>
              </a:ext>
            </a:extLst>
          </p:cNvPr>
          <p:cNvSpPr>
            <a:spLocks noGrp="1"/>
          </p:cNvSpPr>
          <p:nvPr>
            <p:ph type="title"/>
          </p:nvPr>
        </p:nvSpPr>
        <p:spPr/>
        <p:txBody>
          <a:bodyPr/>
          <a:lstStyle/>
          <a:p>
            <a:r>
              <a:rPr lang="en-US"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Jensen’s inequality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30C506-E793-1204-03E2-FD1CAB5E6778}"/>
                  </a:ext>
                </a:extLst>
              </p:cNvPr>
              <p:cNvSpPr>
                <a:spLocks noGrp="1"/>
              </p:cNvSpPr>
              <p:nvPr>
                <p:ph idx="1"/>
              </p:nvPr>
            </p:nvSpPr>
            <p:spPr>
              <a:xfrm>
                <a:off x="838200" y="1690688"/>
                <a:ext cx="10515600" cy="4486275"/>
              </a:xfrm>
            </p:spPr>
            <p:txBody>
              <a:bodyPr>
                <a:normAutofit/>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basic inequality </a:t>
                </a:r>
                <a:endParaRPr lang="en-IN"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is sometimes called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Jensen’s inequality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It is easily extended to convex combinations of more than two points.</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with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then</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 · · +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3600" dirty="0"/>
              </a:p>
            </p:txBody>
          </p:sp>
        </mc:Choice>
        <mc:Fallback xmlns="">
          <p:sp>
            <p:nvSpPr>
              <p:cNvPr id="3" name="Content Placeholder 2">
                <a:extLst>
                  <a:ext uri="{FF2B5EF4-FFF2-40B4-BE49-F238E27FC236}">
                    <a16:creationId xmlns:a16="http://schemas.microsoft.com/office/drawing/2014/main" id="{7A30C506-E793-1204-03E2-FD1CAB5E6778}"/>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1217" t="-2310"/>
                </a:stretch>
              </a:blipFill>
            </p:spPr>
            <p:txBody>
              <a:bodyPr/>
              <a:lstStyle/>
              <a:p>
                <a:r>
                  <a:rPr lang="en-IN">
                    <a:noFill/>
                  </a:rPr>
                  <a:t> </a:t>
                </a:r>
              </a:p>
            </p:txBody>
          </p:sp>
        </mc:Fallback>
      </mc:AlternateContent>
    </p:spTree>
    <p:extLst>
      <p:ext uri="{BB962C8B-B14F-4D97-AF65-F5344CB8AC3E}">
        <p14:creationId xmlns:p14="http://schemas.microsoft.com/office/powerpoint/2010/main" val="197597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C0E4-1BB8-78D0-EC88-B36604FD9B5C}"/>
              </a:ext>
            </a:extLst>
          </p:cNvPr>
          <p:cNvSpPr>
            <a:spLocks noGrp="1"/>
          </p:cNvSpPr>
          <p:nvPr>
            <p:ph type="ctrTitle"/>
          </p:nvPr>
        </p:nvSpPr>
        <p:spPr/>
        <p:txBody>
          <a:bodyPr/>
          <a:lstStyle/>
          <a:p>
            <a:r>
              <a:rPr lang="en-IN" dirty="0"/>
              <a:t>Why Convex Optimization required to understand?</a:t>
            </a:r>
          </a:p>
        </p:txBody>
      </p:sp>
    </p:spTree>
    <p:extLst>
      <p:ext uri="{BB962C8B-B14F-4D97-AF65-F5344CB8AC3E}">
        <p14:creationId xmlns:p14="http://schemas.microsoft.com/office/powerpoint/2010/main" val="176675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3E38-4A03-AE33-8E02-7188108F248F}"/>
              </a:ext>
            </a:extLst>
          </p:cNvPr>
          <p:cNvSpPr>
            <a:spLocks noGrp="1"/>
          </p:cNvSpPr>
          <p:nvPr>
            <p:ph type="title"/>
          </p:nvPr>
        </p:nvSpPr>
        <p:spPr/>
        <p:txBody>
          <a:bodyPr>
            <a:normAutofit/>
          </a:bodyPr>
          <a:lstStyle/>
          <a:p>
            <a:r>
              <a:rPr lang="en-US" sz="4800" kern="100" dirty="0">
                <a:effectLst/>
                <a:latin typeface="Times New Roman" panose="02020603050405020304" pitchFamily="18" charset="0"/>
                <a:ea typeface="Times New Roman" panose="02020603050405020304" pitchFamily="18" charset="0"/>
                <a:cs typeface="Times New Roman" panose="02020603050405020304" pitchFamily="18" charset="0"/>
              </a:rPr>
              <a:t>Example</a:t>
            </a:r>
            <a:endParaRPr lang="en-IN"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4294F-5D85-869A-9E59-11D8C216DD88}"/>
                  </a:ext>
                </a:extLst>
              </p:cNvPr>
              <p:cNvSpPr>
                <a:spLocks noGrp="1"/>
              </p:cNvSpPr>
              <p:nvPr>
                <p:ph idx="1"/>
              </p:nvPr>
            </p:nvSpPr>
            <p:spPr>
              <a:xfrm>
                <a:off x="838200" y="1328057"/>
                <a:ext cx="10515600" cy="4848906"/>
              </a:xfrm>
            </p:spPr>
            <p:txBody>
              <a:bodyPr>
                <a:normAutofit/>
              </a:bodyPr>
              <a:lstStyle/>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Consider the arithmetic-geometric mean inequality:</a:t>
                </a:r>
                <a:endParaRPr lang="en-US"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US"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𝑎𝑏</m:t>
                          </m:r>
                        </m:e>
                      </m:ra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𝑏</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b="0" i="0"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b="0" i="0" kern="100" smtClean="0">
                          <a:effectLst/>
                          <a:latin typeface="Cambria Math" panose="02040503050406030204" pitchFamily="18" charset="0"/>
                          <a:ea typeface="Times New Roman" panose="02020603050405020304" pitchFamily="18" charset="0"/>
                          <a:cs typeface="Times New Roman" panose="02020603050405020304" pitchFamily="18" charset="0"/>
                        </a:rPr>
                        <m:t>AGM</m:t>
                      </m:r>
                      <m:r>
                        <a:rPr lang="en-US" b="0" i="0" kern="100"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for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function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𝑙𝑜𝑔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convex; </a:t>
                </a:r>
              </a:p>
              <a:p>
                <a:pPr marL="228600"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Jensen’s inequality with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1/2</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yields</a:t>
                </a: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𝑙𝑜𝑔</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𝑏</m:t>
                            </m:r>
                          </m:e>
                        </m:d>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𝑙𝑜𝑔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𝑙𝑜𝑔</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𝑏</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Taking the exponential of both sides yields (AGM).</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4244294F-5D85-869A-9E59-11D8C216DD88}"/>
                  </a:ext>
                </a:extLst>
              </p:cNvPr>
              <p:cNvSpPr>
                <a:spLocks noGrp="1" noRot="1" noChangeAspect="1" noMove="1" noResize="1" noEditPoints="1" noAdjustHandles="1" noChangeArrowheads="1" noChangeShapeType="1" noTextEdit="1"/>
              </p:cNvSpPr>
              <p:nvPr>
                <p:ph idx="1"/>
              </p:nvPr>
            </p:nvSpPr>
            <p:spPr>
              <a:xfrm>
                <a:off x="838200" y="1328057"/>
                <a:ext cx="10515600" cy="4848906"/>
              </a:xfrm>
              <a:blipFill>
                <a:blip r:embed="rId2"/>
                <a:stretch>
                  <a:fillRect l="-1217" t="-1384"/>
                </a:stretch>
              </a:blipFill>
            </p:spPr>
            <p:txBody>
              <a:bodyPr/>
              <a:lstStyle/>
              <a:p>
                <a:r>
                  <a:rPr lang="en-IN">
                    <a:noFill/>
                  </a:rPr>
                  <a:t> </a:t>
                </a:r>
              </a:p>
            </p:txBody>
          </p:sp>
        </mc:Fallback>
      </mc:AlternateContent>
    </p:spTree>
    <p:extLst>
      <p:ext uri="{BB962C8B-B14F-4D97-AF65-F5344CB8AC3E}">
        <p14:creationId xmlns:p14="http://schemas.microsoft.com/office/powerpoint/2010/main" val="2382751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2214-9C30-1AD0-DCCD-12CFD7DCA6F4}"/>
              </a:ext>
            </a:extLst>
          </p:cNvPr>
          <p:cNvSpPr>
            <a:spLocks noGrp="1"/>
          </p:cNvSpPr>
          <p:nvPr>
            <p:ph type="title"/>
          </p:nvPr>
        </p:nvSpPr>
        <p:spPr/>
        <p:txBody>
          <a:bodyPr>
            <a:normAutofit/>
          </a:bodyPr>
          <a:lstStyle/>
          <a:p>
            <a:r>
              <a:rPr lang="en-US"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t>Unconstrained optimization problem</a:t>
            </a:r>
            <a:br>
              <a:rPr lang="en-IN" sz="3600" kern="100" dirty="0">
                <a:effectLst/>
                <a:latin typeface="Aptos" panose="020B0004020202020204" pitchFamily="34" charset="0"/>
                <a:ea typeface="Aptos" panose="020B0004020202020204" pitchFamily="34" charset="0"/>
                <a:cs typeface="Times New Roman" panose="02020603050405020304" pitchFamily="18" charset="0"/>
              </a:rPr>
            </a:b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149A7-C213-1904-AF1C-C2F45AA8E272}"/>
                  </a:ext>
                </a:extLst>
              </p:cNvPr>
              <p:cNvSpPr>
                <a:spLocks noGrp="1"/>
              </p:cNvSpPr>
              <p:nvPr>
                <p:ph idx="1"/>
              </p:nvPr>
            </p:nvSpPr>
            <p:spPr>
              <a:xfrm>
                <a:off x="838200" y="1545771"/>
                <a:ext cx="10515600" cy="4631192"/>
              </a:xfrm>
            </p:spPr>
            <p:txBody>
              <a:bodyPr>
                <a:normAutofit/>
              </a:bodyPr>
              <a:lstStyle/>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An unconstrained optimization problem deals with finding the local minimizer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a real valued and smooth objective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variables, given by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formulated as,</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ctr">
                  <a:lnSpc>
                    <a:spcPct val="107000"/>
                  </a:lnSpc>
                  <a:spcAft>
                    <a:spcPts val="800"/>
                  </a:spcAft>
                </a:pP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𝑚𝑖𝑛𝑓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uco)</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with no restrictions on the decision variables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We work towards computing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such that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near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the following inequality is satisfied: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D8B149A7-C213-1904-AF1C-C2F45AA8E272}"/>
                  </a:ext>
                </a:extLst>
              </p:cNvPr>
              <p:cNvSpPr>
                <a:spLocks noGrp="1" noRot="1" noChangeAspect="1" noMove="1" noResize="1" noEditPoints="1" noAdjustHandles="1" noChangeArrowheads="1" noChangeShapeType="1" noTextEdit="1"/>
              </p:cNvSpPr>
              <p:nvPr>
                <p:ph idx="1"/>
              </p:nvPr>
            </p:nvSpPr>
            <p:spPr>
              <a:xfrm>
                <a:off x="838200" y="1545771"/>
                <a:ext cx="10515600" cy="4631192"/>
              </a:xfrm>
              <a:blipFill>
                <a:blip r:embed="rId2"/>
                <a:stretch>
                  <a:fillRect l="-1043" t="-1449" r="-1159"/>
                </a:stretch>
              </a:blipFill>
            </p:spPr>
            <p:txBody>
              <a:bodyPr/>
              <a:lstStyle/>
              <a:p>
                <a:r>
                  <a:rPr lang="en-IN">
                    <a:noFill/>
                  </a:rPr>
                  <a:t> </a:t>
                </a:r>
              </a:p>
            </p:txBody>
          </p:sp>
        </mc:Fallback>
      </mc:AlternateContent>
    </p:spTree>
    <p:extLst>
      <p:ext uri="{BB962C8B-B14F-4D97-AF65-F5344CB8AC3E}">
        <p14:creationId xmlns:p14="http://schemas.microsoft.com/office/powerpoint/2010/main" val="294979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1C17-2553-F8D9-4593-D37CF91DAE1F}"/>
              </a:ext>
            </a:extLst>
          </p:cNvPr>
          <p:cNvSpPr>
            <a:spLocks noGrp="1"/>
          </p:cNvSpPr>
          <p:nvPr>
            <p:ph type="title"/>
          </p:nvPr>
        </p:nvSpPr>
        <p:spPr/>
        <p:txBody>
          <a:bodyPr/>
          <a:lstStyle/>
          <a:p>
            <a:r>
              <a:rPr lang="en-IN" dirty="0"/>
              <a:t>Unimodal single variable function	</a:t>
            </a:r>
          </a:p>
        </p:txBody>
      </p:sp>
      <p:sp>
        <p:nvSpPr>
          <p:cNvPr id="3" name="Content Placeholder 2">
            <a:extLst>
              <a:ext uri="{FF2B5EF4-FFF2-40B4-BE49-F238E27FC236}">
                <a16:creationId xmlns:a16="http://schemas.microsoft.com/office/drawing/2014/main" id="{E9FAAF19-C668-793C-95B5-0B25F168AAF8}"/>
              </a:ext>
            </a:extLst>
          </p:cNvPr>
          <p:cNvSpPr>
            <a:spLocks noGrp="1"/>
          </p:cNvSpPr>
          <p:nvPr>
            <p:ph idx="1"/>
          </p:nvPr>
        </p:nvSpPr>
        <p:spPr/>
        <p:txBody>
          <a:bodyPr/>
          <a:lstStyle/>
          <a:p>
            <a:r>
              <a:rPr lang="en-IN" dirty="0"/>
              <a:t>We shall discuss here two important method for its solution</a:t>
            </a:r>
          </a:p>
          <a:p>
            <a:pPr lvl="1"/>
            <a:r>
              <a:rPr lang="en-IN" dirty="0" err="1"/>
              <a:t>Fibonaccci</a:t>
            </a:r>
            <a:r>
              <a:rPr lang="en-IN" dirty="0"/>
              <a:t> search</a:t>
            </a:r>
          </a:p>
          <a:p>
            <a:pPr lvl="1"/>
            <a:r>
              <a:rPr lang="en-IN" dirty="0"/>
              <a:t>Golden section search</a:t>
            </a:r>
          </a:p>
        </p:txBody>
      </p:sp>
    </p:spTree>
    <p:extLst>
      <p:ext uri="{BB962C8B-B14F-4D97-AF65-F5344CB8AC3E}">
        <p14:creationId xmlns:p14="http://schemas.microsoft.com/office/powerpoint/2010/main" val="298725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179ED-0F2A-1F4E-4DD9-E3E389033374}"/>
              </a:ext>
            </a:extLst>
          </p:cNvPr>
          <p:cNvSpPr>
            <a:spLocks noGrp="1"/>
          </p:cNvSpPr>
          <p:nvPr>
            <p:ph type="ctrTitle"/>
          </p:nvPr>
        </p:nvSpPr>
        <p:spPr/>
        <p:txBody>
          <a:bodyPr/>
          <a:lstStyle/>
          <a:p>
            <a:r>
              <a:rPr lang="en-IN" dirty="0"/>
              <a:t>Fibonacci search</a:t>
            </a:r>
          </a:p>
        </p:txBody>
      </p:sp>
      <p:sp>
        <p:nvSpPr>
          <p:cNvPr id="5" name="Subtitle 4">
            <a:extLst>
              <a:ext uri="{FF2B5EF4-FFF2-40B4-BE49-F238E27FC236}">
                <a16:creationId xmlns:a16="http://schemas.microsoft.com/office/drawing/2014/main" id="{39E20039-B2E2-282A-5DDB-AEC427E6C3A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7337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DEE5-2452-CD45-9B7C-1A9C9C1ACE0D}"/>
              </a:ext>
            </a:extLst>
          </p:cNvPr>
          <p:cNvSpPr>
            <a:spLocks noGrp="1"/>
          </p:cNvSpPr>
          <p:nvPr>
            <p:ph type="title"/>
          </p:nvPr>
        </p:nvSpPr>
        <p:spPr>
          <a:xfrm>
            <a:off x="839788" y="365125"/>
            <a:ext cx="10515600" cy="875845"/>
          </a:xfrm>
        </p:spPr>
        <p:txBody>
          <a:bodyPr/>
          <a:lstStyle/>
          <a:p>
            <a:r>
              <a:rPr lang="en-IN" dirty="0"/>
              <a:t>Algorithm (Fibonacci)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925E35-A584-235C-2B1D-6320141184D3}"/>
                  </a:ext>
                </a:extLst>
              </p:cNvPr>
              <p:cNvSpPr>
                <a:spLocks noGrp="1"/>
              </p:cNvSpPr>
              <p:nvPr>
                <p:ph sz="half" idx="2"/>
              </p:nvPr>
            </p:nvSpPr>
            <p:spPr>
              <a:xfrm>
                <a:off x="839788" y="1534886"/>
                <a:ext cx="5157787" cy="5170714"/>
              </a:xfrm>
            </p:spPr>
            <p:txBody>
              <a:bodyPr>
                <a:normAutofit fontScale="92500"/>
              </a:bodyPr>
              <a:lstStyle/>
              <a:p>
                <a:r>
                  <a:rPr lang="en-IN" dirty="0">
                    <a:latin typeface="Times New Roman" panose="02020603050405020304" pitchFamily="18" charset="0"/>
                    <a:cs typeface="Times New Roman" panose="02020603050405020304" pitchFamily="18" charset="0"/>
                  </a:rPr>
                  <a:t>Input </a:t>
                </a:r>
                <a14:m>
                  <m:oMath xmlns:m="http://schemas.openxmlformats.org/officeDocument/2006/math">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r>
                          <a:rPr lang="en-IN" i="1" dirty="0" smtClean="0">
                            <a:latin typeface="Cambria Math" panose="02040503050406030204" pitchFamily="18" charset="0"/>
                          </a:rPr>
                          <m:t>𝑥</m:t>
                        </m:r>
                      </m:e>
                    </m:d>
                    <m:r>
                      <a:rPr lang="en-IN" i="1" dirty="0" smtClean="0">
                        <a:latin typeface="Cambria Math" panose="02040503050406030204" pitchFamily="18" charset="0"/>
                      </a:rPr>
                      <m:t>, </m:t>
                    </m:r>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i="1" dirty="0" smtClean="0">
                                <a:latin typeface="Cambria Math" panose="02040503050406030204" pitchFamily="18" charset="0"/>
                              </a:rPr>
                              <m:t>1</m:t>
                            </m:r>
                          </m:sub>
                        </m:sSub>
                      </m:e>
                    </m:d>
                    <m:r>
                      <a:rPr lang="en-IN" i="1" dirty="0" smtClean="0">
                        <a:latin typeface="Cambria Math" panose="02040503050406030204" pitchFamily="18" charset="0"/>
                      </a:rPr>
                      <m:t>, </m:t>
                    </m:r>
                    <m:r>
                      <a:rPr lang="en-IN" i="1" dirty="0" smtClean="0">
                        <a:latin typeface="Cambria Math" panose="02040503050406030204" pitchFamily="18" charset="0"/>
                      </a:rPr>
                      <m:t>𝑛</m:t>
                    </m:r>
                  </m:oMath>
                </a14:m>
                <a:endParaRPr lang="en-I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d>
                      <m:dPr>
                        <m:ctrlPr>
                          <a:rPr lang="en-IN" i="1" dirty="0" smtClean="0">
                            <a:latin typeface="Cambria Math" panose="02040503050406030204" pitchFamily="18" charset="0"/>
                          </a:rPr>
                        </m:ctrlPr>
                      </m:dPr>
                      <m:e>
                        <m:f>
                          <m:fPr>
                            <m:ctrlPr>
                              <a:rPr lang="en-IN" i="1" dirty="0" smtClean="0">
                                <a:latin typeface="Cambria Math" panose="02040503050406030204" pitchFamily="18" charset="0"/>
                              </a:rPr>
                            </m:ctrlPr>
                          </m:fPr>
                          <m:num>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𝐹</m:t>
                                </m:r>
                              </m:e>
                              <m:sub>
                                <m:r>
                                  <a:rPr lang="en-IN" i="1" dirty="0" smtClean="0">
                                    <a:latin typeface="Cambria Math" panose="02040503050406030204" pitchFamily="18" charset="0"/>
                                  </a:rPr>
                                  <m:t>𝑛</m:t>
                                </m:r>
                                <m:r>
                                  <a:rPr lang="en-IN" i="1" dirty="0" smtClean="0">
                                    <a:latin typeface="Cambria Math" panose="02040503050406030204" pitchFamily="18" charset="0"/>
                                  </a:rPr>
                                  <m:t>−2</m:t>
                                </m:r>
                              </m:sub>
                            </m:sSub>
                          </m:num>
                          <m:den>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𝐹</m:t>
                                </m:r>
                              </m:e>
                              <m:sub>
                                <m:r>
                                  <a:rPr lang="en-IN" i="1" dirty="0" err="1" smtClean="0">
                                    <a:latin typeface="Cambria Math" panose="02040503050406030204" pitchFamily="18" charset="0"/>
                                  </a:rPr>
                                  <m:t>𝑛</m:t>
                                </m:r>
                              </m:sub>
                            </m:sSub>
                          </m:den>
                        </m:f>
                      </m:e>
                    </m:d>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𝑦</m:t>
                        </m:r>
                      </m:e>
                      <m:sub>
                        <m:r>
                          <a:rPr lang="en-IN" b="0"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1</m:t>
                        </m:r>
                      </m:sub>
                    </m:sSub>
                    <m:r>
                      <a:rPr lang="en-IN" i="1" dirty="0" smtClean="0">
                        <a:latin typeface="Cambria Math" panose="02040503050406030204" pitchFamily="18" charset="0"/>
                      </a:rPr>
                      <m:t>+</m:t>
                    </m:r>
                    <m:d>
                      <m:dPr>
                        <m:ctrlPr>
                          <a:rPr lang="en-IN" i="1" dirty="0" smtClean="0">
                            <a:latin typeface="Cambria Math" panose="02040503050406030204" pitchFamily="18" charset="0"/>
                          </a:rPr>
                        </m:ctrlPr>
                      </m:dPr>
                      <m:e>
                        <m:f>
                          <m:fPr>
                            <m:ctrlPr>
                              <a:rPr lang="en-IN" i="1" dirty="0" smtClean="0">
                                <a:latin typeface="Cambria Math" panose="02040503050406030204" pitchFamily="18" charset="0"/>
                              </a:rPr>
                            </m:ctrlPr>
                          </m:fPr>
                          <m:num>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𝐹</m:t>
                                </m:r>
                              </m:e>
                              <m:sub>
                                <m:r>
                                  <a:rPr lang="en-IN" i="1" dirty="0" smtClean="0">
                                    <a:latin typeface="Cambria Math" panose="02040503050406030204" pitchFamily="18" charset="0"/>
                                  </a:rPr>
                                  <m:t>𝑛</m:t>
                                </m:r>
                                <m:r>
                                  <a:rPr lang="en-IN" i="1" dirty="0" smtClean="0">
                                    <a:latin typeface="Cambria Math" panose="02040503050406030204" pitchFamily="18" charset="0"/>
                                  </a:rPr>
                                  <m:t>−1</m:t>
                                </m:r>
                              </m:sub>
                            </m:sSub>
                          </m:num>
                          <m:den>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𝐹</m:t>
                                </m:r>
                              </m:e>
                              <m:sub>
                                <m:r>
                                  <a:rPr lang="en-IN" i="1" dirty="0" err="1" smtClean="0">
                                    <a:latin typeface="Cambria Math" panose="02040503050406030204" pitchFamily="18" charset="0"/>
                                  </a:rPr>
                                  <m:t>𝑛</m:t>
                                </m:r>
                              </m:sub>
                            </m:sSub>
                          </m:den>
                        </m:f>
                      </m:e>
                    </m:d>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For</a:t>
                </a:r>
                <a:r>
                  <a:rPr lang="en-IN" dirty="0">
                    <a:latin typeface="Times New Roman" panose="02020603050405020304" pitchFamily="18" charset="0"/>
                    <a:cs typeface="Times New Roman" panose="02020603050405020304" pitchFamily="18" charset="0"/>
                  </a:rPr>
                  <a:t> </a:t>
                </a:r>
                <a14:m>
                  <m:oMath xmlns:m="http://schemas.openxmlformats.org/officeDocument/2006/math">
                    <m:r>
                      <a:rPr lang="en-IN" i="1" dirty="0" smtClean="0">
                        <a:latin typeface="Cambria Math" panose="02040503050406030204" pitchFamily="18" charset="0"/>
                      </a:rPr>
                      <m:t>𝑘</m:t>
                    </m:r>
                    <m:r>
                      <a:rPr lang="en-IN" i="1" dirty="0" smtClean="0">
                        <a:latin typeface="Cambria Math" panose="02040503050406030204" pitchFamily="18" charset="0"/>
                      </a:rPr>
                      <m:t>=1 </m:t>
                    </m:r>
                    <m:r>
                      <a:rPr lang="en-IN" i="1" dirty="0" smtClean="0">
                        <a:latin typeface="Cambria Math" panose="02040503050406030204" pitchFamily="18" charset="0"/>
                      </a:rPr>
                      <m:t>𝑡𝑜</m:t>
                    </m:r>
                    <m:r>
                      <a:rPr lang="en-IN" i="1" dirty="0">
                        <a:latin typeface="Cambria Math" panose="02040503050406030204" pitchFamily="18" charset="0"/>
                      </a:rPr>
                      <m:t> </m:t>
                    </m:r>
                    <m:r>
                      <a:rPr lang="en-IN" i="1" dirty="0" smtClean="0">
                        <a:latin typeface="Cambria Math" panose="02040503050406030204" pitchFamily="18" charset="0"/>
                      </a:rPr>
                      <m:t>𝑛</m:t>
                    </m:r>
                    <m:r>
                      <a:rPr lang="en-IN" i="1" dirty="0" smtClean="0">
                        <a:latin typeface="Cambria Math" panose="02040503050406030204" pitchFamily="18" charset="0"/>
                      </a:rPr>
                      <m:t>−1</m:t>
                    </m:r>
                  </m:oMath>
                </a14:m>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do</a:t>
                </a:r>
              </a:p>
              <a:p>
                <a:pPr lvl="1"/>
                <a:r>
                  <a:rPr lang="en-IN" b="1" dirty="0">
                    <a:latin typeface="Times New Roman" panose="02020603050405020304" pitchFamily="18" charset="0"/>
                    <a:cs typeface="Times New Roman" panose="02020603050405020304" pitchFamily="18" charset="0"/>
                  </a:rPr>
                  <a:t>If </a:t>
                </a:r>
                <a14:m>
                  <m:oMath xmlns:m="http://schemas.openxmlformats.org/officeDocument/2006/math">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𝑥</m:t>
                            </m:r>
                          </m:e>
                          <m:sub>
                            <m:r>
                              <a:rPr lang="en-IN" i="1" dirty="0" err="1" smtClean="0">
                                <a:latin typeface="Cambria Math" panose="02040503050406030204" pitchFamily="18" charset="0"/>
                              </a:rPr>
                              <m:t>𝑘</m:t>
                            </m:r>
                          </m:sub>
                        </m:sSub>
                      </m:e>
                    </m:d>
                    <m:r>
                      <a:rPr lang="en-IN" i="1" dirty="0" smtClean="0">
                        <a:latin typeface="Cambria Math" panose="02040503050406030204" pitchFamily="18" charset="0"/>
                      </a:rPr>
                      <m:t>&gt; </m:t>
                    </m:r>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𝑦</m:t>
                            </m:r>
                          </m:e>
                          <m:sub>
                            <m:r>
                              <a:rPr lang="en-IN" b="0" i="1" dirty="0" smtClean="0">
                                <a:latin typeface="Cambria Math" panose="02040503050406030204" pitchFamily="18" charset="0"/>
                              </a:rPr>
                              <m:t>𝑘</m:t>
                            </m:r>
                          </m:sub>
                        </m:sSub>
                      </m:e>
                    </m:d>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𝑘</m:t>
                        </m:r>
                        <m:r>
                          <a:rPr lang="en-IN" i="1" dirty="0" smtClean="0">
                            <a:latin typeface="Cambria Math" panose="02040503050406030204" pitchFamily="18" charset="0"/>
                          </a:rPr>
                          <m:t>+1 </m:t>
                        </m:r>
                      </m:sub>
                    </m:sSub>
                    <m:r>
                      <a:rPr lang="en-IN" i="1" dirty="0" smtClean="0">
                        <a:latin typeface="Cambria Math" panose="02040503050406030204" pitchFamily="18" charset="0"/>
                      </a:rPr>
                      <m:t>=</m:t>
                    </m:r>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𝑥</m:t>
                        </m:r>
                      </m:e>
                      <m:sub>
                        <m:r>
                          <a:rPr lang="en-IN" i="1" dirty="0" err="1" smtClean="0">
                            <a:latin typeface="Cambria Math" panose="02040503050406030204" pitchFamily="18" charset="0"/>
                          </a:rPr>
                          <m:t>𝑘</m:t>
                        </m:r>
                      </m:sub>
                    </m:sSub>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𝑏</m:t>
                        </m:r>
                      </m:e>
                      <m:sub>
                        <m:r>
                          <a:rPr lang="en-IN" i="1" dirty="0" err="1" smtClean="0">
                            <a:latin typeface="Cambria Math" panose="02040503050406030204" pitchFamily="18" charset="0"/>
                          </a:rPr>
                          <m:t>𝑘</m:t>
                        </m:r>
                      </m:sub>
                    </m:sSub>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b="0" i="1" dirty="0" smtClean="0">
                        <a:latin typeface="Cambria Math" panose="02040503050406030204" pitchFamily="18" charset="0"/>
                      </a:rPr>
                      <m:t> </m:t>
                    </m:r>
                    <m:r>
                      <a:rPr lang="en-IN" i="1" dirty="0" smtClean="0">
                        <a:latin typeface="Cambria Math" panose="02040503050406030204" pitchFamily="18" charset="0"/>
                      </a:rPr>
                      <m:t>=</m:t>
                    </m:r>
                    <m:sSub>
                      <m:sSubPr>
                        <m:ctrlPr>
                          <a:rPr lang="en-IN" i="1" dirty="0" err="1" smtClean="0">
                            <a:latin typeface="Cambria Math" panose="02040503050406030204" pitchFamily="18" charset="0"/>
                          </a:rPr>
                        </m:ctrlPr>
                      </m:sSubPr>
                      <m:e>
                        <m:r>
                          <a:rPr lang="en-IN" b="0" i="1" dirty="0" smtClean="0">
                            <a:latin typeface="Cambria Math" panose="02040503050406030204" pitchFamily="18" charset="0"/>
                          </a:rPr>
                          <m:t>𝑦</m:t>
                        </m:r>
                      </m:e>
                      <m:sub>
                        <m:r>
                          <a:rPr lang="en-IN" i="1" dirty="0" err="1" smtClean="0">
                            <a:latin typeface="Cambria Math" panose="02040503050406030204" pitchFamily="18" charset="0"/>
                          </a:rPr>
                          <m:t>𝑘</m:t>
                        </m:r>
                      </m:sub>
                    </m:sSub>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𝑦</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 + </m:t>
                    </m:r>
                    <m:d>
                      <m:dPr>
                        <m:ctrlPr>
                          <a:rPr lang="en-IN" i="1" dirty="0" smtClean="0">
                            <a:latin typeface="Cambria Math" panose="02040503050406030204" pitchFamily="18" charset="0"/>
                          </a:rPr>
                        </m:ctrlPr>
                      </m:dPr>
                      <m:e>
                        <m:f>
                          <m:fPr>
                            <m:ctrlPr>
                              <a:rPr lang="en-IN" i="1" dirty="0" smtClean="0">
                                <a:latin typeface="Cambria Math" panose="02040503050406030204" pitchFamily="18" charset="0"/>
                              </a:rPr>
                            </m:ctrlPr>
                          </m:fPr>
                          <m:num>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𝐹</m:t>
                                </m:r>
                              </m:e>
                              <m:sub>
                                <m:r>
                                  <a:rPr lang="en-IN" i="1" dirty="0" smtClean="0">
                                    <a:latin typeface="Cambria Math" panose="02040503050406030204" pitchFamily="18" charset="0"/>
                                  </a:rPr>
                                  <m:t>𝑛</m:t>
                                </m:r>
                                <m:r>
                                  <a:rPr lang="en-IN" i="1" dirty="0" smtClean="0">
                                    <a:latin typeface="Cambria Math" panose="02040503050406030204" pitchFamily="18" charset="0"/>
                                  </a:rPr>
                                  <m:t>−</m:t>
                                </m:r>
                                <m:r>
                                  <a:rPr lang="en-IN" b="0" i="1" dirty="0" smtClean="0">
                                    <a:latin typeface="Cambria Math" panose="02040503050406030204" pitchFamily="18" charset="0"/>
                                  </a:rPr>
                                  <m:t>𝑘</m:t>
                                </m:r>
                              </m:sub>
                            </m:sSub>
                          </m:num>
                          <m:den>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𝐹</m:t>
                                </m:r>
                              </m:e>
                              <m:sub>
                                <m:r>
                                  <a:rPr lang="en-IN" i="1" dirty="0" err="1" smtClean="0">
                                    <a:latin typeface="Cambria Math" panose="02040503050406030204" pitchFamily="18" charset="0"/>
                                  </a:rPr>
                                  <m:t>𝑛</m:t>
                                </m:r>
                                <m:r>
                                  <a:rPr lang="en-IN" b="0" i="1" dirty="0" smtClean="0">
                                    <a:latin typeface="Cambria Math" panose="02040503050406030204" pitchFamily="18" charset="0"/>
                                  </a:rPr>
                                  <m:t>−</m:t>
                                </m:r>
                                <m:r>
                                  <a:rPr lang="en-IN" b="0" i="1" dirty="0" smtClean="0">
                                    <a:latin typeface="Cambria Math" panose="02040503050406030204" pitchFamily="18" charset="0"/>
                                  </a:rPr>
                                  <m:t>𝑘</m:t>
                                </m:r>
                                <m:r>
                                  <a:rPr lang="en-IN" b="0" i="1" dirty="0" smtClean="0">
                                    <a:latin typeface="Cambria Math" panose="02040503050406030204" pitchFamily="18" charset="0"/>
                                  </a:rPr>
                                  <m:t>+1</m:t>
                                </m:r>
                              </m:sub>
                            </m:sSub>
                          </m:den>
                        </m:f>
                      </m:e>
                    </m:d>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b="0" i="1" dirty="0" smtClean="0">
                            <a:latin typeface="Cambria Math" panose="02040503050406030204" pitchFamily="18" charset="0"/>
                          </a:rPr>
                          <m:t>𝑘</m:t>
                        </m:r>
                        <m:r>
                          <a:rPr lang="en-IN" b="0"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pPr lvl="2"/>
                <a:endParaRPr lang="en-IN" dirty="0"/>
              </a:p>
            </p:txBody>
          </p:sp>
        </mc:Choice>
        <mc:Fallback>
          <p:sp>
            <p:nvSpPr>
              <p:cNvPr id="3" name="Content Placeholder 2">
                <a:extLst>
                  <a:ext uri="{FF2B5EF4-FFF2-40B4-BE49-F238E27FC236}">
                    <a16:creationId xmlns:a16="http://schemas.microsoft.com/office/drawing/2014/main" id="{71925E35-A584-235C-2B1D-6320141184D3}"/>
                  </a:ext>
                </a:extLst>
              </p:cNvPr>
              <p:cNvSpPr>
                <a:spLocks noGrp="1" noRot="1" noChangeAspect="1" noMove="1" noResize="1" noEditPoints="1" noAdjustHandles="1" noChangeArrowheads="1" noChangeShapeType="1" noTextEdit="1"/>
              </p:cNvSpPr>
              <p:nvPr>
                <p:ph sz="half" idx="2"/>
              </p:nvPr>
            </p:nvSpPr>
            <p:spPr>
              <a:xfrm>
                <a:off x="839788" y="1534886"/>
                <a:ext cx="5157787" cy="5170714"/>
              </a:xfrm>
              <a:blipFill>
                <a:blip r:embed="rId2"/>
                <a:stretch>
                  <a:fillRect l="-1891" t="-176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3C55EA9-75EC-0021-2D57-8077EA97128B}"/>
                  </a:ext>
                </a:extLst>
              </p:cNvPr>
              <p:cNvSpPr>
                <a:spLocks noGrp="1"/>
              </p:cNvSpPr>
              <p:nvPr>
                <p:ph sz="quarter" idx="4"/>
              </p:nvPr>
            </p:nvSpPr>
            <p:spPr>
              <a:xfrm>
                <a:off x="6194426" y="1240970"/>
                <a:ext cx="5551260" cy="5464629"/>
              </a:xfrm>
            </p:spPr>
            <p:txBody>
              <a:bodyPr>
                <a:normAutofit fontScale="92500"/>
              </a:bodyPr>
              <a:lstStyle/>
              <a:p>
                <a:pPr lvl="1"/>
                <a:r>
                  <a:rPr lang="en-IN" b="1" dirty="0">
                    <a:latin typeface="Times New Roman" panose="02020603050405020304" pitchFamily="18" charset="0"/>
                    <a:cs typeface="Times New Roman" panose="02020603050405020304" pitchFamily="18" charset="0"/>
                  </a:rPr>
                  <a:t>else</a:t>
                </a:r>
              </a:p>
              <a:p>
                <a:pPr lvl="2"/>
                <a14:m>
                  <m:oMath xmlns:m="http://schemas.openxmlformats.org/officeDocument/2006/math">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𝑎</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+1 </m:t>
                        </m:r>
                      </m:sub>
                    </m:sSub>
                    <m:r>
                      <a:rPr lang="en-IN" sz="2600" i="1" dirty="0" smtClean="0">
                        <a:latin typeface="Cambria Math" panose="02040503050406030204" pitchFamily="18" charset="0"/>
                      </a:rPr>
                      <m:t>=</m:t>
                    </m:r>
                    <m:sSub>
                      <m:sSubPr>
                        <m:ctrlPr>
                          <a:rPr lang="en-IN" sz="2600" i="1" dirty="0" err="1" smtClean="0">
                            <a:latin typeface="Cambria Math" panose="02040503050406030204" pitchFamily="18" charset="0"/>
                          </a:rPr>
                        </m:ctrlPr>
                      </m:sSubPr>
                      <m:e>
                        <m:r>
                          <a:rPr lang="en-IN" sz="2600" b="0" i="1" dirty="0" smtClean="0">
                            <a:latin typeface="Cambria Math" panose="02040503050406030204" pitchFamily="18" charset="0"/>
                          </a:rPr>
                          <m:t>𝑎</m:t>
                        </m:r>
                      </m:e>
                      <m:sub>
                        <m:r>
                          <a:rPr lang="en-IN" sz="2600" i="1" dirty="0" err="1" smtClean="0">
                            <a:latin typeface="Cambria Math" panose="02040503050406030204" pitchFamily="18" charset="0"/>
                          </a:rPr>
                          <m:t>𝑘</m:t>
                        </m:r>
                      </m:sub>
                    </m:sSub>
                  </m:oMath>
                </a14:m>
                <a:endParaRPr lang="en-IN" sz="2600"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𝑏</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r>
                      <a:rPr lang="en-IN" sz="2600" i="1" dirty="0" smtClean="0">
                        <a:latin typeface="Cambria Math" panose="02040503050406030204" pitchFamily="18" charset="0"/>
                      </a:rPr>
                      <m:t>=</m:t>
                    </m:r>
                    <m:sSub>
                      <m:sSubPr>
                        <m:ctrlPr>
                          <a:rPr lang="en-IN" sz="2600" i="1" dirty="0" err="1" smtClean="0">
                            <a:latin typeface="Cambria Math" panose="02040503050406030204" pitchFamily="18" charset="0"/>
                          </a:rPr>
                        </m:ctrlPr>
                      </m:sSubPr>
                      <m:e>
                        <m:r>
                          <a:rPr lang="en-IN" sz="2600" b="0" i="1" dirty="0" smtClean="0">
                            <a:latin typeface="Cambria Math" panose="02040503050406030204" pitchFamily="18" charset="0"/>
                          </a:rPr>
                          <m:t>𝑦</m:t>
                        </m:r>
                      </m:e>
                      <m:sub>
                        <m:r>
                          <a:rPr lang="en-IN" sz="2600" i="1" dirty="0" err="1" smtClean="0">
                            <a:latin typeface="Cambria Math" panose="02040503050406030204" pitchFamily="18" charset="0"/>
                          </a:rPr>
                          <m:t>𝑘</m:t>
                        </m:r>
                      </m:sub>
                    </m:sSub>
                  </m:oMath>
                </a14:m>
                <a:endParaRPr lang="en-IN" sz="2600"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𝐿</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r>
                      <a:rPr lang="en-IN" sz="2600" i="1" dirty="0" smtClean="0">
                        <a:latin typeface="Cambria Math" panose="02040503050406030204" pitchFamily="18" charset="0"/>
                      </a:rPr>
                      <m:t>=</m:t>
                    </m:r>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𝑏</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r>
                      <a:rPr lang="en-IN" sz="2600" i="1" dirty="0" smtClean="0">
                        <a:latin typeface="Cambria Math" panose="02040503050406030204" pitchFamily="18" charset="0"/>
                      </a:rPr>
                      <m:t>−</m:t>
                    </m:r>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𝑎</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oMath>
                </a14:m>
                <a:endParaRPr lang="en-IN" sz="2600"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𝑥</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r>
                      <a:rPr lang="en-IN" sz="2600" b="0" i="1" dirty="0" smtClean="0">
                        <a:latin typeface="Cambria Math" panose="02040503050406030204" pitchFamily="18" charset="0"/>
                      </a:rPr>
                      <m:t> </m:t>
                    </m:r>
                    <m:r>
                      <a:rPr lang="en-IN" sz="2600" i="1" dirty="0" smtClean="0">
                        <a:latin typeface="Cambria Math" panose="02040503050406030204" pitchFamily="18" charset="0"/>
                      </a:rPr>
                      <m:t>=</m:t>
                    </m:r>
                    <m:sSub>
                      <m:sSubPr>
                        <m:ctrlPr>
                          <a:rPr lang="en-IN" sz="2600" i="1" dirty="0">
                            <a:latin typeface="Cambria Math" panose="02040503050406030204" pitchFamily="18" charset="0"/>
                          </a:rPr>
                        </m:ctrlPr>
                      </m:sSubPr>
                      <m:e>
                        <m:r>
                          <a:rPr lang="en-IN" sz="2600" i="1" dirty="0">
                            <a:latin typeface="Cambria Math" panose="02040503050406030204" pitchFamily="18" charset="0"/>
                          </a:rPr>
                          <m:t>𝑎</m:t>
                        </m:r>
                      </m:e>
                      <m:sub>
                        <m:r>
                          <a:rPr lang="en-IN" sz="2600" i="1" dirty="0">
                            <a:latin typeface="Cambria Math" panose="02040503050406030204" pitchFamily="18" charset="0"/>
                          </a:rPr>
                          <m:t>𝑘</m:t>
                        </m:r>
                        <m:r>
                          <a:rPr lang="en-IN" sz="2600" i="1" dirty="0">
                            <a:latin typeface="Cambria Math" panose="02040503050406030204" pitchFamily="18" charset="0"/>
                          </a:rPr>
                          <m:t>+1</m:t>
                        </m:r>
                      </m:sub>
                    </m:sSub>
                    <m:r>
                      <a:rPr lang="en-IN" sz="2600" i="1" dirty="0">
                        <a:latin typeface="Cambria Math" panose="02040503050406030204" pitchFamily="18" charset="0"/>
                      </a:rPr>
                      <m:t> + </m:t>
                    </m:r>
                    <m:d>
                      <m:dPr>
                        <m:ctrlPr>
                          <a:rPr lang="en-IN" sz="2600" i="1" dirty="0">
                            <a:latin typeface="Cambria Math" panose="02040503050406030204" pitchFamily="18" charset="0"/>
                          </a:rPr>
                        </m:ctrlPr>
                      </m:dPr>
                      <m:e>
                        <m:f>
                          <m:fPr>
                            <m:ctrlPr>
                              <a:rPr lang="en-IN" sz="2600" i="1" dirty="0">
                                <a:latin typeface="Cambria Math" panose="02040503050406030204" pitchFamily="18" charset="0"/>
                              </a:rPr>
                            </m:ctrlPr>
                          </m:fPr>
                          <m:num>
                            <m:sSub>
                              <m:sSubPr>
                                <m:ctrlPr>
                                  <a:rPr lang="en-IN" sz="2600" i="1" dirty="0">
                                    <a:latin typeface="Cambria Math" panose="02040503050406030204" pitchFamily="18" charset="0"/>
                                  </a:rPr>
                                </m:ctrlPr>
                              </m:sSubPr>
                              <m:e>
                                <m:r>
                                  <a:rPr lang="en-IN" sz="2600" i="1" dirty="0">
                                    <a:latin typeface="Cambria Math" panose="02040503050406030204" pitchFamily="18" charset="0"/>
                                  </a:rPr>
                                  <m:t>𝐹</m:t>
                                </m:r>
                              </m:e>
                              <m:sub>
                                <m:r>
                                  <a:rPr lang="en-IN" sz="2600" i="1" dirty="0">
                                    <a:latin typeface="Cambria Math" panose="02040503050406030204" pitchFamily="18" charset="0"/>
                                  </a:rPr>
                                  <m:t>𝑛</m:t>
                                </m:r>
                                <m:r>
                                  <a:rPr lang="en-IN" sz="2600" i="1" dirty="0">
                                    <a:latin typeface="Cambria Math" panose="02040503050406030204" pitchFamily="18" charset="0"/>
                                  </a:rPr>
                                  <m:t>−</m:t>
                                </m:r>
                                <m:r>
                                  <a:rPr lang="en-IN" sz="2600" i="1" dirty="0">
                                    <a:latin typeface="Cambria Math" panose="02040503050406030204" pitchFamily="18" charset="0"/>
                                  </a:rPr>
                                  <m:t>𝑘</m:t>
                                </m:r>
                                <m:r>
                                  <a:rPr lang="en-IN" sz="2600" b="0" i="1" dirty="0" smtClean="0">
                                    <a:latin typeface="Cambria Math" panose="02040503050406030204" pitchFamily="18" charset="0"/>
                                  </a:rPr>
                                  <m:t>−1</m:t>
                                </m:r>
                              </m:sub>
                            </m:sSub>
                          </m:num>
                          <m:den>
                            <m:sSub>
                              <m:sSubPr>
                                <m:ctrlPr>
                                  <a:rPr lang="en-IN" sz="2600" i="1" dirty="0" err="1">
                                    <a:latin typeface="Cambria Math" panose="02040503050406030204" pitchFamily="18" charset="0"/>
                                  </a:rPr>
                                </m:ctrlPr>
                              </m:sSubPr>
                              <m:e>
                                <m:r>
                                  <a:rPr lang="en-IN" sz="2600" i="1" dirty="0" err="1">
                                    <a:latin typeface="Cambria Math" panose="02040503050406030204" pitchFamily="18" charset="0"/>
                                  </a:rPr>
                                  <m:t>𝐹</m:t>
                                </m:r>
                              </m:e>
                              <m:sub>
                                <m:r>
                                  <a:rPr lang="en-IN" sz="2600" i="1" dirty="0" err="1">
                                    <a:latin typeface="Cambria Math" panose="02040503050406030204" pitchFamily="18" charset="0"/>
                                  </a:rPr>
                                  <m:t>𝑛</m:t>
                                </m:r>
                                <m:r>
                                  <a:rPr lang="en-IN" sz="2600" i="1" dirty="0">
                                    <a:latin typeface="Cambria Math" panose="02040503050406030204" pitchFamily="18" charset="0"/>
                                  </a:rPr>
                                  <m:t>−</m:t>
                                </m:r>
                                <m:r>
                                  <a:rPr lang="en-IN" sz="2600" i="1" dirty="0">
                                    <a:latin typeface="Cambria Math" panose="02040503050406030204" pitchFamily="18" charset="0"/>
                                  </a:rPr>
                                  <m:t>𝑘</m:t>
                                </m:r>
                                <m:r>
                                  <a:rPr lang="en-IN" sz="2600" i="1" dirty="0">
                                    <a:latin typeface="Cambria Math" panose="02040503050406030204" pitchFamily="18" charset="0"/>
                                  </a:rPr>
                                  <m:t>+1</m:t>
                                </m:r>
                              </m:sub>
                            </m:sSub>
                          </m:den>
                        </m:f>
                      </m:e>
                    </m:d>
                    <m:sSub>
                      <m:sSubPr>
                        <m:ctrlPr>
                          <a:rPr lang="en-IN" sz="2600" i="1" dirty="0">
                            <a:latin typeface="Cambria Math" panose="02040503050406030204" pitchFamily="18" charset="0"/>
                          </a:rPr>
                        </m:ctrlPr>
                      </m:sSubPr>
                      <m:e>
                        <m:r>
                          <a:rPr lang="en-IN" sz="2600" i="1" dirty="0">
                            <a:latin typeface="Cambria Math" panose="02040503050406030204" pitchFamily="18" charset="0"/>
                          </a:rPr>
                          <m:t>𝐿</m:t>
                        </m:r>
                      </m:e>
                      <m:sub>
                        <m:r>
                          <a:rPr lang="en-IN" sz="2600" i="1" dirty="0">
                            <a:latin typeface="Cambria Math" panose="02040503050406030204" pitchFamily="18" charset="0"/>
                          </a:rPr>
                          <m:t>𝑘</m:t>
                        </m:r>
                        <m:r>
                          <a:rPr lang="en-IN" sz="2600" i="1" dirty="0">
                            <a:latin typeface="Cambria Math" panose="02040503050406030204" pitchFamily="18" charset="0"/>
                          </a:rPr>
                          <m:t>+1</m:t>
                        </m:r>
                      </m:sub>
                    </m:sSub>
                  </m:oMath>
                </a14:m>
                <a:endParaRPr lang="en-IN" sz="2600"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sz="2600" i="1" dirty="0" smtClean="0">
                            <a:latin typeface="Cambria Math" panose="02040503050406030204" pitchFamily="18" charset="0"/>
                          </a:rPr>
                        </m:ctrlPr>
                      </m:sSubPr>
                      <m:e>
                        <m:r>
                          <a:rPr lang="en-IN" sz="2600" b="0" i="1" dirty="0" smtClean="0">
                            <a:latin typeface="Cambria Math" panose="02040503050406030204" pitchFamily="18" charset="0"/>
                          </a:rPr>
                          <m:t>𝑦</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m:t>
                        </m:r>
                      </m:sub>
                    </m:sSub>
                    <m:r>
                      <a:rPr lang="en-IN" sz="2600" i="1" dirty="0" smtClean="0">
                        <a:latin typeface="Cambria Math" panose="02040503050406030204" pitchFamily="18" charset="0"/>
                      </a:rPr>
                      <m:t>=</m:t>
                    </m:r>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𝑥</m:t>
                        </m:r>
                      </m:e>
                      <m:sub>
                        <m:r>
                          <a:rPr lang="en-IN" sz="2600" b="0" i="1" dirty="0" smtClean="0">
                            <a:latin typeface="Cambria Math" panose="02040503050406030204" pitchFamily="18" charset="0"/>
                          </a:rPr>
                          <m:t>𝑘</m:t>
                        </m:r>
                      </m:sub>
                    </m:sSub>
                  </m:oMath>
                </a14:m>
                <a:endParaRPr lang="en-IN" sz="2600" dirty="0">
                  <a:latin typeface="Times New Roman" panose="02020603050405020304" pitchFamily="18" charset="0"/>
                  <a:cs typeface="Times New Roman" panose="02020603050405020304" pitchFamily="18" charset="0"/>
                </a:endParaRPr>
              </a:p>
              <a:p>
                <a:pPr lvl="1"/>
                <a:r>
                  <a:rPr lang="en-IN" sz="3000" b="1" dirty="0">
                    <a:latin typeface="Times New Roman" panose="02020603050405020304" pitchFamily="18" charset="0"/>
                    <a:cs typeface="Times New Roman" panose="02020603050405020304" pitchFamily="18" charset="0"/>
                  </a:rPr>
                  <a:t>endif</a:t>
                </a:r>
              </a:p>
              <a:p>
                <a:r>
                  <a:rPr lang="en-IN" sz="3500" b="1" dirty="0">
                    <a:latin typeface="Times New Roman" panose="02020603050405020304" pitchFamily="18" charset="0"/>
                    <a:cs typeface="Times New Roman" panose="02020603050405020304" pitchFamily="18" charset="0"/>
                  </a:rPr>
                  <a:t>end for</a:t>
                </a:r>
                <a:endParaRPr lang="en-IN" b="1" dirty="0">
                  <a:latin typeface="Times New Roman" panose="02020603050405020304" pitchFamily="18" charset="0"/>
                  <a:cs typeface="Times New Roman" panose="02020603050405020304" pitchFamily="18" charset="0"/>
                </a:endParaRPr>
              </a:p>
            </p:txBody>
          </p:sp>
        </mc:Choice>
        <mc:Fallback>
          <p:sp>
            <p:nvSpPr>
              <p:cNvPr id="6" name="Content Placeholder 5">
                <a:extLst>
                  <a:ext uri="{FF2B5EF4-FFF2-40B4-BE49-F238E27FC236}">
                    <a16:creationId xmlns:a16="http://schemas.microsoft.com/office/drawing/2014/main" id="{63C55EA9-75EC-0021-2D57-8077EA97128B}"/>
                  </a:ext>
                </a:extLst>
              </p:cNvPr>
              <p:cNvSpPr>
                <a:spLocks noGrp="1" noRot="1" noChangeAspect="1" noMove="1" noResize="1" noEditPoints="1" noAdjustHandles="1" noChangeArrowheads="1" noChangeShapeType="1" noTextEdit="1"/>
              </p:cNvSpPr>
              <p:nvPr>
                <p:ph sz="quarter" idx="4"/>
              </p:nvPr>
            </p:nvSpPr>
            <p:spPr>
              <a:xfrm>
                <a:off x="6194426" y="1240970"/>
                <a:ext cx="5551260" cy="5464629"/>
              </a:xfrm>
              <a:blipFill>
                <a:blip r:embed="rId3"/>
                <a:stretch>
                  <a:fillRect l="-2525" t="-1339"/>
                </a:stretch>
              </a:blipFill>
            </p:spPr>
            <p:txBody>
              <a:bodyPr/>
              <a:lstStyle/>
              <a:p>
                <a:r>
                  <a:rPr lang="en-IN">
                    <a:noFill/>
                  </a:rPr>
                  <a:t> </a:t>
                </a:r>
              </a:p>
            </p:txBody>
          </p:sp>
        </mc:Fallback>
      </mc:AlternateContent>
    </p:spTree>
    <p:extLst>
      <p:ext uri="{BB962C8B-B14F-4D97-AF65-F5344CB8AC3E}">
        <p14:creationId xmlns:p14="http://schemas.microsoft.com/office/powerpoint/2010/main" val="2201445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DC78-6783-D20C-E26F-1236A379564F}"/>
              </a:ext>
            </a:extLst>
          </p:cNvPr>
          <p:cNvSpPr>
            <a:spLocks noGrp="1"/>
          </p:cNvSpPr>
          <p:nvPr>
            <p:ph type="title"/>
          </p:nvPr>
        </p:nvSpPr>
        <p:spPr/>
        <p:txBody>
          <a:bodyPr/>
          <a:lstStyle/>
          <a:p>
            <a:r>
              <a:rPr lang="en-IN" dirty="0"/>
              <a:t>Note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A31AFA-61D8-A7D4-6019-BE6868CEBD72}"/>
                  </a:ext>
                </a:extLst>
              </p:cNvPr>
              <p:cNvSpPr>
                <a:spLocks noGrp="1"/>
              </p:cNvSpPr>
              <p:nvPr>
                <p:ph idx="1"/>
              </p:nvPr>
            </p:nvSpPr>
            <p:spPr/>
            <p:txBody>
              <a:bodyPr/>
              <a:lstStyle/>
              <a:p>
                <a:r>
                  <a:rPr lang="en-IN" dirty="0"/>
                  <a:t>This procedure makes </a:t>
                </a:r>
                <a14:m>
                  <m:oMath xmlns:m="http://schemas.openxmlformats.org/officeDocument/2006/math">
                    <m:r>
                      <a:rPr lang="en-IN" i="1" dirty="0" smtClean="0">
                        <a:latin typeface="Cambria Math" panose="02040503050406030204" pitchFamily="18" charset="0"/>
                      </a:rPr>
                      <m:t>𝑘</m:t>
                    </m:r>
                    <m:r>
                      <a:rPr lang="en-IN" i="1" dirty="0" smtClean="0">
                        <a:latin typeface="Cambria Math" panose="02040503050406030204" pitchFamily="18" charset="0"/>
                      </a:rPr>
                      <m:t>=</m:t>
                    </m:r>
                    <m:r>
                      <a:rPr lang="en-IN" i="1" dirty="0" smtClean="0">
                        <a:latin typeface="Cambria Math" panose="02040503050406030204" pitchFamily="18" charset="0"/>
                      </a:rPr>
                      <m:t>𝑛</m:t>
                    </m:r>
                    <m:r>
                      <a:rPr lang="en-IN" i="1" dirty="0" smtClean="0">
                        <a:latin typeface="Cambria Math" panose="02040503050406030204" pitchFamily="18" charset="0"/>
                      </a:rPr>
                      <m:t>−1</m:t>
                    </m:r>
                  </m:oMath>
                </a14:m>
                <a:r>
                  <a:rPr lang="en-IN" dirty="0"/>
                  <a:t> steps and </a:t>
                </a:r>
                <a:r>
                  <a:rPr lang="en-IN" dirty="0" err="1"/>
                  <a:t>minm</a:t>
                </a:r>
                <a:r>
                  <a:rPr lang="en-IN" dirty="0"/>
                  <a:t> is the common </a:t>
                </a:r>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𝑛</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𝑦</m:t>
                        </m:r>
                      </m:e>
                      <m:sub>
                        <m:r>
                          <a:rPr lang="en-IN" i="1" dirty="0" smtClean="0">
                            <a:latin typeface="Cambria Math" panose="02040503050406030204" pitchFamily="18" charset="0"/>
                          </a:rPr>
                          <m:t>𝑛</m:t>
                        </m:r>
                        <m:r>
                          <a:rPr lang="en-IN" i="1" dirty="0" smtClean="0">
                            <a:latin typeface="Cambria Math" panose="02040503050406030204" pitchFamily="18" charset="0"/>
                          </a:rPr>
                          <m:t>−1</m:t>
                        </m:r>
                      </m:sub>
                    </m:sSub>
                    <m:r>
                      <a:rPr lang="en-IN" b="0" i="1" dirty="0" smtClean="0">
                        <a:latin typeface="Cambria Math" panose="02040503050406030204" pitchFamily="18" charset="0"/>
                      </a:rPr>
                      <m:t> </m:t>
                    </m:r>
                  </m:oMath>
                </a14:m>
                <a:endParaRPr lang="en-IN" b="0" dirty="0"/>
              </a:p>
              <a:p>
                <a:pPr marL="0" indent="0">
                  <a:buNone/>
                </a:pPr>
                <a:r>
                  <a:rPr lang="en-IN" dirty="0"/>
                  <a:t>   with error at most </a:t>
                </a:r>
                <a14:m>
                  <m:oMath xmlns:m="http://schemas.openxmlformats.org/officeDocument/2006/math">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sub>
                        </m:sSub>
                      </m:num>
                      <m:den>
                        <m:r>
                          <a:rPr lang="en-IN" b="0" i="1" smtClean="0">
                            <a:latin typeface="Cambria Math" panose="02040503050406030204" pitchFamily="18" charset="0"/>
                          </a:rPr>
                          <m:t>2</m:t>
                        </m:r>
                      </m:den>
                    </m:f>
                    <m:r>
                      <a:rPr lang="en-IN" b="0" i="1" smtClean="0">
                        <a:latin typeface="Cambria Math" panose="02040503050406030204" pitchFamily="18" charset="0"/>
                      </a:rPr>
                      <m:t>  </m:t>
                    </m:r>
                  </m:oMath>
                </a14:m>
                <a:endParaRPr lang="en-IN" dirty="0"/>
              </a:p>
            </p:txBody>
          </p:sp>
        </mc:Choice>
        <mc:Fallback>
          <p:sp>
            <p:nvSpPr>
              <p:cNvPr id="3" name="Content Placeholder 2">
                <a:extLst>
                  <a:ext uri="{FF2B5EF4-FFF2-40B4-BE49-F238E27FC236}">
                    <a16:creationId xmlns:a16="http://schemas.microsoft.com/office/drawing/2014/main" id="{C9A31AFA-61D8-A7D4-6019-BE6868CEBD72}"/>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IN">
                    <a:noFill/>
                  </a:rPr>
                  <a:t> </a:t>
                </a:r>
              </a:p>
            </p:txBody>
          </p:sp>
        </mc:Fallback>
      </mc:AlternateContent>
    </p:spTree>
    <p:extLst>
      <p:ext uri="{BB962C8B-B14F-4D97-AF65-F5344CB8AC3E}">
        <p14:creationId xmlns:p14="http://schemas.microsoft.com/office/powerpoint/2010/main" val="765489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AA5E-321B-BC03-DCB1-546C5818F055}"/>
              </a:ext>
            </a:extLst>
          </p:cNvPr>
          <p:cNvSpPr>
            <a:spLocks noGrp="1"/>
          </p:cNvSpPr>
          <p:nvPr>
            <p:ph type="title"/>
          </p:nvPr>
        </p:nvSpPr>
        <p:spPr/>
        <p:txBody>
          <a:bodyPr/>
          <a:lstStyle/>
          <a:p>
            <a:r>
              <a:rPr lang="en-IN" dirty="0"/>
              <a:t>Python code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4CBAF7-07B6-AFB2-47AD-EBA1EE1E409A}"/>
                  </a:ext>
                </a:extLst>
              </p:cNvPr>
              <p:cNvSpPr>
                <a:spLocks noGrp="1"/>
              </p:cNvSpPr>
              <p:nvPr>
                <p:ph idx="1"/>
              </p:nvPr>
            </p:nvSpPr>
            <p:spPr/>
            <p:txBody>
              <a:bodyPr>
                <a:normAutofit/>
              </a:bodyPr>
              <a:lstStyle/>
              <a:p>
                <a:r>
                  <a:rPr lang="en-IN" dirty="0">
                    <a:hlinkClick r:id="rId2"/>
                  </a:rPr>
                  <a:t>http://localhost:8888/notebooks/Fibonacci%20search.ipynb</a:t>
                </a:r>
                <a:endParaRPr lang="en-IN" dirty="0"/>
              </a:p>
              <a:p>
                <a:r>
                  <a:rPr lang="en-IN" dirty="0"/>
                  <a:t>The solution of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−7</m:t>
                    </m:r>
                    <m:r>
                      <a:rPr lang="en-IN" b="0" i="1" smtClean="0">
                        <a:latin typeface="Cambria Math" panose="02040503050406030204" pitchFamily="18" charset="0"/>
                      </a:rPr>
                      <m:t>𝑥</m:t>
                    </m:r>
                    <m:r>
                      <a:rPr lang="en-IN" b="0" i="1" smtClean="0">
                        <a:latin typeface="Cambria Math" panose="02040503050406030204" pitchFamily="18" charset="0"/>
                      </a:rPr>
                      <m:t>+12</m:t>
                    </m:r>
                  </m:oMath>
                </a14:m>
                <a:r>
                  <a:rPr lang="en-IN" dirty="0"/>
                  <a:t> in the interval [2,4] is </a:t>
                </a:r>
              </a:p>
              <a:p>
                <a:endParaRPr lang="en-US" dirty="0"/>
              </a:p>
              <a:p>
                <a:pPr lvl="1"/>
                <a14:m>
                  <m:oMath xmlns:m="http://schemas.openxmlformats.org/officeDocument/2006/math">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r>
                      <a:rPr lang="en-US" i="1" dirty="0" smtClean="0">
                        <a:latin typeface="Cambria Math" panose="02040503050406030204" pitchFamily="18" charset="0"/>
                      </a:rPr>
                      <m:t>=3.50215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r>
                      <a:rPr lang="en-US" i="1" dirty="0" smtClean="0">
                        <a:latin typeface="Cambria Math" panose="02040503050406030204" pitchFamily="18" charset="0"/>
                      </a:rPr>
                      <m:t>)= −0.24999537749999945</m:t>
                    </m:r>
                  </m:oMath>
                </a14:m>
                <a:endParaRPr lang="en-IN" dirty="0"/>
              </a:p>
            </p:txBody>
          </p:sp>
        </mc:Choice>
        <mc:Fallback>
          <p:sp>
            <p:nvSpPr>
              <p:cNvPr id="3" name="Content Placeholder 2">
                <a:extLst>
                  <a:ext uri="{FF2B5EF4-FFF2-40B4-BE49-F238E27FC236}">
                    <a16:creationId xmlns:a16="http://schemas.microsoft.com/office/drawing/2014/main" id="{E74CBAF7-07B6-AFB2-47AD-EBA1EE1E409A}"/>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IN">
                    <a:noFill/>
                  </a:rPr>
                  <a:t> </a:t>
                </a:r>
              </a:p>
            </p:txBody>
          </p:sp>
        </mc:Fallback>
      </mc:AlternateContent>
    </p:spTree>
    <p:extLst>
      <p:ext uri="{BB962C8B-B14F-4D97-AF65-F5344CB8AC3E}">
        <p14:creationId xmlns:p14="http://schemas.microsoft.com/office/powerpoint/2010/main" val="327094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93A1-63D8-1F02-A9A1-E1CDC53CCF09}"/>
              </a:ext>
            </a:extLst>
          </p:cNvPr>
          <p:cNvSpPr>
            <a:spLocks noGrp="1"/>
          </p:cNvSpPr>
          <p:nvPr>
            <p:ph type="title"/>
          </p:nvPr>
        </p:nvSpPr>
        <p:spPr/>
        <p:txBody>
          <a:bodyPr/>
          <a:lstStyle/>
          <a:p>
            <a:r>
              <a:rPr lang="en-IN" dirty="0"/>
              <a:t>Golden section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4871DD-4F3F-E762-E0CE-F20FC56061F6}"/>
                  </a:ext>
                </a:extLst>
              </p:cNvPr>
              <p:cNvSpPr>
                <a:spLocks noGrp="1"/>
              </p:cNvSpPr>
              <p:nvPr>
                <p:ph idx="1"/>
              </p:nvPr>
            </p:nvSpPr>
            <p:spPr/>
            <p:txBody>
              <a:bodyPr/>
              <a:lstStyle/>
              <a:p>
                <a:r>
                  <a:rPr lang="en-IN" dirty="0"/>
                  <a:t>Dividing a range in the ratio of </a:t>
                </a:r>
                <a14:m>
                  <m:oMath xmlns:m="http://schemas.openxmlformats.org/officeDocument/2006/math">
                    <m:r>
                      <a:rPr lang="en-IN" i="1" dirty="0" smtClean="0">
                        <a:latin typeface="Cambria Math" panose="02040503050406030204" pitchFamily="18" charset="0"/>
                      </a:rPr>
                      <m:t>𝑟</m:t>
                    </m:r>
                  </m:oMath>
                </a14:m>
                <a:r>
                  <a:rPr lang="en-IN" dirty="0"/>
                  <a:t> to </a:t>
                </a:r>
                <a14:m>
                  <m:oMath xmlns:m="http://schemas.openxmlformats.org/officeDocument/2006/math">
                    <m:r>
                      <a:rPr lang="en-IN" i="1" dirty="0" smtClean="0">
                        <a:latin typeface="Cambria Math" panose="02040503050406030204" pitchFamily="18" charset="0"/>
                      </a:rPr>
                      <m:t>1−</m:t>
                    </m:r>
                    <m:r>
                      <a:rPr lang="en-IN" i="1" dirty="0" smtClean="0">
                        <a:latin typeface="Cambria Math" panose="02040503050406030204" pitchFamily="18" charset="0"/>
                      </a:rPr>
                      <m:t>𝑟</m:t>
                    </m:r>
                  </m:oMath>
                </a14:m>
                <a:r>
                  <a:rPr lang="en-IN" dirty="0"/>
                  <a:t> has the effect that ratio of shorter segment to longer= ratio of longer to sum of the two.</a:t>
                </a:r>
              </a:p>
              <a:p>
                <a:r>
                  <a:rPr lang="en-IN" dirty="0"/>
                  <a:t>r=0.618</a:t>
                </a:r>
              </a:p>
            </p:txBody>
          </p:sp>
        </mc:Choice>
        <mc:Fallback>
          <p:sp>
            <p:nvSpPr>
              <p:cNvPr id="3" name="Content Placeholder 2">
                <a:extLst>
                  <a:ext uri="{FF2B5EF4-FFF2-40B4-BE49-F238E27FC236}">
                    <a16:creationId xmlns:a16="http://schemas.microsoft.com/office/drawing/2014/main" id="{E54871DD-4F3F-E762-E0CE-F20FC56061F6}"/>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IN">
                    <a:noFill/>
                  </a:rPr>
                  <a:t> </a:t>
                </a:r>
              </a:p>
            </p:txBody>
          </p:sp>
        </mc:Fallback>
      </mc:AlternateContent>
    </p:spTree>
    <p:extLst>
      <p:ext uri="{BB962C8B-B14F-4D97-AF65-F5344CB8AC3E}">
        <p14:creationId xmlns:p14="http://schemas.microsoft.com/office/powerpoint/2010/main" val="1550305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18CC-5D6F-E0D3-182F-8B03A79B4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CA0D1-C259-2C67-7A34-C9F05E6CB0A2}"/>
              </a:ext>
            </a:extLst>
          </p:cNvPr>
          <p:cNvSpPr>
            <a:spLocks noGrp="1"/>
          </p:cNvSpPr>
          <p:nvPr>
            <p:ph type="title"/>
          </p:nvPr>
        </p:nvSpPr>
        <p:spPr>
          <a:xfrm>
            <a:off x="839788" y="365125"/>
            <a:ext cx="10515600" cy="875845"/>
          </a:xfrm>
        </p:spPr>
        <p:txBody>
          <a:bodyPr/>
          <a:lstStyle/>
          <a:p>
            <a:r>
              <a:rPr lang="en-IN" dirty="0"/>
              <a:t>Algorithm (Golden section)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EB79D2-2842-AA50-25E3-C26AD5D0E5D6}"/>
                  </a:ext>
                </a:extLst>
              </p:cNvPr>
              <p:cNvSpPr>
                <a:spLocks noGrp="1"/>
              </p:cNvSpPr>
              <p:nvPr>
                <p:ph sz="half" idx="2"/>
              </p:nvPr>
            </p:nvSpPr>
            <p:spPr>
              <a:xfrm>
                <a:off x="839788" y="1534886"/>
                <a:ext cx="10035041" cy="5170714"/>
              </a:xfrm>
            </p:spPr>
            <p:txBody>
              <a:bodyPr>
                <a:normAutofit/>
              </a:bodyPr>
              <a:lstStyle/>
              <a:p>
                <a:r>
                  <a:rPr lang="en-IN" dirty="0">
                    <a:latin typeface="Times New Roman" panose="02020603050405020304" pitchFamily="18" charset="0"/>
                    <a:cs typeface="Times New Roman" panose="02020603050405020304" pitchFamily="18" charset="0"/>
                  </a:rPr>
                  <a:t>Input </a:t>
                </a:r>
                <a14:m>
                  <m:oMath xmlns:m="http://schemas.openxmlformats.org/officeDocument/2006/math">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r>
                          <a:rPr lang="en-IN" i="1" dirty="0" smtClean="0">
                            <a:latin typeface="Cambria Math" panose="02040503050406030204" pitchFamily="18" charset="0"/>
                          </a:rPr>
                          <m:t>𝑥</m:t>
                        </m:r>
                      </m:e>
                    </m:d>
                    <m:r>
                      <a:rPr lang="en-IN" i="1" dirty="0" smtClean="0">
                        <a:latin typeface="Cambria Math" panose="02040503050406030204" pitchFamily="18" charset="0"/>
                      </a:rPr>
                      <m:t>, </m:t>
                    </m:r>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b="0" i="1" dirty="0" smtClean="0">
                                <a:latin typeface="Cambria Math" panose="02040503050406030204" pitchFamily="18" charset="0"/>
                              </a:rPr>
                              <m:t>𝑘</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b="0" i="1" dirty="0" smtClean="0">
                                <a:latin typeface="Cambria Math" panose="02040503050406030204" pitchFamily="18" charset="0"/>
                              </a:rPr>
                              <m:t>𝑘</m:t>
                            </m:r>
                          </m:sub>
                        </m:sSub>
                      </m:e>
                    </m:d>
                    <m:r>
                      <a:rPr lang="en-IN" i="1" dirty="0" smtClean="0">
                        <a:latin typeface="Cambria Math" panose="02040503050406030204" pitchFamily="18" charset="0"/>
                      </a:rPr>
                      <m:t>,</m:t>
                    </m:r>
                    <m:r>
                      <a:rPr lang="en-IN" b="0" i="1" dirty="0" smtClean="0">
                        <a:latin typeface="Cambria Math" panose="02040503050406030204" pitchFamily="18" charset="0"/>
                      </a:rPr>
                      <m:t>𝜖</m:t>
                    </m:r>
                    <m:r>
                      <a:rPr lang="en-IN" i="1" dirty="0" smtClean="0">
                        <a:latin typeface="Cambria Math" panose="02040503050406030204" pitchFamily="18" charset="0"/>
                      </a:rPr>
                      <m:t> </m:t>
                    </m:r>
                  </m:oMath>
                </a14:m>
                <a:endParaRPr lang="en-IN" dirty="0">
                  <a:latin typeface="Times New Roman" panose="02020603050405020304" pitchFamily="18" charset="0"/>
                  <a:cs typeface="Times New Roman" panose="02020603050405020304" pitchFamily="18" charset="0"/>
                </a:endParaRPr>
              </a:p>
              <a:p>
                <a14:m>
                  <m:oMath xmlns:m="http://schemas.openxmlformats.org/officeDocument/2006/math">
                    <m:r>
                      <a:rPr lang="en-IN" b="1" i="1" dirty="0" smtClean="0">
                        <a:latin typeface="Cambria Math" panose="02040503050406030204" pitchFamily="18" charset="0"/>
                      </a:rPr>
                      <m:t>𝒘𝒉𝒊𝒍𝒆</m:t>
                    </m:r>
                    <m:r>
                      <a:rPr lang="en-IN" b="1" i="1" dirty="0" smtClean="0">
                        <a:latin typeface="Cambria Math" panose="02040503050406030204" pitchFamily="18" charset="0"/>
                      </a:rPr>
                      <m:t> </m:t>
                    </m:r>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𝑏</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𝑎</m:t>
                            </m:r>
                          </m:e>
                          <m:sub>
                            <m:r>
                              <a:rPr lang="en-IN" b="0" i="1" dirty="0" smtClean="0">
                                <a:latin typeface="Cambria Math" panose="02040503050406030204" pitchFamily="18" charset="0"/>
                              </a:rPr>
                              <m:t>𝑘</m:t>
                            </m:r>
                          </m:sub>
                        </m:sSub>
                      </m:e>
                    </m:d>
                    <m:r>
                      <a:rPr lang="en-IN" b="0" i="1" dirty="0" smtClean="0">
                        <a:latin typeface="Cambria Math" panose="02040503050406030204" pitchFamily="18" charset="0"/>
                      </a:rPr>
                      <m:t>≥</m:t>
                    </m:r>
                    <m:r>
                      <a:rPr lang="en-IN" b="0" i="1" dirty="0" smtClean="0">
                        <a:latin typeface="Cambria Math" panose="02040503050406030204" pitchFamily="18" charset="0"/>
                      </a:rPr>
                      <m:t>𝜖</m:t>
                    </m:r>
                    <m:r>
                      <a:rPr lang="en-IN" b="0" i="1" dirty="0" smtClean="0">
                        <a:latin typeface="Cambria Math" panose="02040503050406030204" pitchFamily="18" charset="0"/>
                      </a:rPr>
                      <m:t> </m:t>
                    </m:r>
                    <m:r>
                      <a:rPr lang="en-IN" b="1" i="1" dirty="0" smtClean="0">
                        <a:latin typeface="Cambria Math" panose="02040503050406030204" pitchFamily="18" charset="0"/>
                      </a:rPr>
                      <m:t>𝒅𝒐</m:t>
                    </m:r>
                    <m:r>
                      <a:rPr lang="en-IN" b="0" i="1" dirty="0" smtClean="0">
                        <a:latin typeface="Cambria Math" panose="02040503050406030204" pitchFamily="18" charset="0"/>
                      </a:rPr>
                      <m:t> </m:t>
                    </m:r>
                  </m:oMath>
                </a14:m>
                <a:endParaRPr lang="en-I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𝑘</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b="0" i="1" dirty="0" smtClean="0">
                            <a:latin typeface="Cambria Math" panose="02040503050406030204" pitchFamily="18" charset="0"/>
                          </a:rPr>
                          <m:t>𝑘</m:t>
                        </m:r>
                      </m:sub>
                    </m:sSub>
                    <m:r>
                      <a:rPr lang="en-IN" i="1" dirty="0" smtClean="0">
                        <a:latin typeface="Cambria Math" panose="02040503050406030204" pitchFamily="18" charset="0"/>
                      </a:rPr>
                      <m:t>+</m:t>
                    </m:r>
                    <m:r>
                      <a:rPr lang="en-IN" b="0" i="1" dirty="0" smtClean="0">
                        <a:latin typeface="Cambria Math" panose="02040503050406030204" pitchFamily="18" charset="0"/>
                      </a:rPr>
                      <m:t>0.382 (</m:t>
                    </m:r>
                    <m:sSub>
                      <m:sSubPr>
                        <m:ctrlPr>
                          <a:rPr lang="en-IN" i="1" dirty="0">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𝑘</m:t>
                        </m:r>
                      </m:sub>
                    </m:sSub>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rPr>
                          <m:t>𝑎</m:t>
                        </m:r>
                      </m:e>
                      <m:sub>
                        <m:r>
                          <a:rPr lang="en-IN" i="1" dirty="0">
                            <a:latin typeface="Cambria Math" panose="02040503050406030204" pitchFamily="18" charset="0"/>
                          </a:rPr>
                          <m:t>𝑘</m:t>
                        </m:r>
                      </m:sub>
                    </m:sSub>
                  </m:oMath>
                </a14:m>
                <a:r>
                  <a:rPr lang="en-IN" dirty="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en-IN" b="0" i="1" dirty="0" smtClean="0">
                            <a:latin typeface="Cambria Math" panose="02040503050406030204" pitchFamily="18" charset="0"/>
                          </a:rPr>
                        </m:ctrlPr>
                      </m:sSubPr>
                      <m:e>
                        <m:r>
                          <a:rPr lang="en-IN" i="1" dirty="0" smtClean="0">
                            <a:latin typeface="Cambria Math" panose="02040503050406030204" pitchFamily="18" charset="0"/>
                          </a:rPr>
                          <m:t>𝑥</m:t>
                        </m:r>
                      </m:e>
                      <m:sub>
                        <m:r>
                          <a:rPr lang="en-IN" b="0" i="1" dirty="0" smtClean="0">
                            <a:latin typeface="Cambria Math" panose="02040503050406030204" pitchFamily="18" charset="0"/>
                          </a:rPr>
                          <m:t>𝑘</m:t>
                        </m:r>
                        <m:r>
                          <a:rPr lang="en-IN" b="0"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𝑎</m:t>
                        </m:r>
                      </m:e>
                      <m:sub>
                        <m:r>
                          <a:rPr lang="en-IN" b="0" i="1" dirty="0" smtClean="0">
                            <a:latin typeface="Cambria Math" panose="02040503050406030204" pitchFamily="18" charset="0"/>
                          </a:rPr>
                          <m:t>𝑘</m:t>
                        </m:r>
                      </m:sub>
                    </m:sSub>
                    <m:r>
                      <a:rPr lang="en-IN" i="1" dirty="0" smtClean="0">
                        <a:latin typeface="Cambria Math" panose="02040503050406030204" pitchFamily="18" charset="0"/>
                      </a:rPr>
                      <m:t>+</m:t>
                    </m:r>
                    <m:r>
                      <a:rPr lang="en-IN" i="1" dirty="0" smtClean="0">
                        <a:latin typeface="Cambria Math" panose="02040503050406030204" pitchFamily="18" charset="0"/>
                      </a:rPr>
                      <m:t>0</m:t>
                    </m:r>
                    <m:r>
                      <a:rPr lang="en-IN" b="0" i="1" dirty="0" smtClean="0">
                        <a:latin typeface="Cambria Math" panose="02040503050406030204" pitchFamily="18" charset="0"/>
                      </a:rPr>
                      <m:t>.618</m:t>
                    </m:r>
                    <m:sSub>
                      <m:sSubPr>
                        <m:ctrlPr>
                          <a:rPr lang="en-IN" i="1" dirty="0" smtClean="0">
                            <a:latin typeface="Cambria Math" panose="02040503050406030204" pitchFamily="18" charset="0"/>
                          </a:rPr>
                        </m:ctrlPr>
                      </m:sSubPr>
                      <m:e>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𝑘</m:t>
                            </m:r>
                          </m:sub>
                        </m:sSub>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rPr>
                              <m:t>𝑎</m:t>
                            </m:r>
                          </m:e>
                          <m:sub>
                            <m:r>
                              <a:rPr lang="en-IN" i="1" dirty="0">
                                <a:latin typeface="Cambria Math" panose="02040503050406030204" pitchFamily="18" charset="0"/>
                              </a:rPr>
                              <m:t>𝑘</m:t>
                            </m:r>
                          </m:sub>
                        </m:sSub>
                        <m:r>
                          <m:rPr>
                            <m:nor/>
                          </m:rPr>
                          <a:rPr lang="en-IN" dirty="0">
                            <a:latin typeface="Times New Roman" panose="02020603050405020304" pitchFamily="18" charset="0"/>
                            <a:cs typeface="Times New Roman" panose="02020603050405020304" pitchFamily="18" charset="0"/>
                          </a:rPr>
                          <m:t>) </m:t>
                        </m:r>
                      </m:e>
                      <m:sub/>
                    </m:sSub>
                  </m:oMath>
                </a14:m>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If </a:t>
                </a:r>
                <a14:m>
                  <m:oMath xmlns:m="http://schemas.openxmlformats.org/officeDocument/2006/math">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sSub>
                          <m:sSubPr>
                            <m:ctrlPr>
                              <a:rPr lang="en-IN" i="1" dirty="0" err="1" smtClean="0">
                                <a:latin typeface="Cambria Math" panose="02040503050406030204" pitchFamily="18" charset="0"/>
                              </a:rPr>
                            </m:ctrlPr>
                          </m:sSubPr>
                          <m:e>
                            <m:r>
                              <a:rPr lang="en-IN" i="1" dirty="0" err="1" smtClean="0">
                                <a:latin typeface="Cambria Math" panose="02040503050406030204" pitchFamily="18" charset="0"/>
                              </a:rPr>
                              <m:t>𝑥</m:t>
                            </m:r>
                          </m:e>
                          <m:sub>
                            <m:r>
                              <a:rPr lang="en-IN" i="1" dirty="0" err="1" smtClean="0">
                                <a:latin typeface="Cambria Math" panose="02040503050406030204" pitchFamily="18" charset="0"/>
                              </a:rPr>
                              <m:t>𝑘</m:t>
                            </m:r>
                          </m:sub>
                        </m:sSub>
                      </m:e>
                    </m:d>
                    <m:r>
                      <a:rPr lang="en-IN" b="0" i="1" dirty="0" smtClean="0">
                        <a:latin typeface="Cambria Math" panose="02040503050406030204" pitchFamily="18" charset="0"/>
                      </a:rPr>
                      <m:t>≤</m:t>
                    </m:r>
                    <m:r>
                      <a:rPr lang="en-IN" i="1" dirty="0" smtClean="0">
                        <a:latin typeface="Cambria Math" panose="02040503050406030204" pitchFamily="18" charset="0"/>
                      </a:rPr>
                      <m:t> </m:t>
                    </m:r>
                    <m:r>
                      <a:rPr lang="en-IN" i="1" dirty="0" smtClean="0">
                        <a:latin typeface="Cambria Math" panose="02040503050406030204" pitchFamily="18" charset="0"/>
                      </a:rPr>
                      <m:t>𝑓</m:t>
                    </m:r>
                    <m:d>
                      <m:dPr>
                        <m:ctrlPr>
                          <a:rPr lang="en-IN"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𝑘</m:t>
                            </m:r>
                            <m:r>
                              <a:rPr lang="en-IN" b="0" i="1" dirty="0" smtClean="0">
                                <a:latin typeface="Cambria Math" panose="02040503050406030204" pitchFamily="18" charset="0"/>
                              </a:rPr>
                              <m:t>+1</m:t>
                            </m:r>
                          </m:sub>
                        </m:sSub>
                      </m:e>
                    </m:d>
                  </m:oMath>
                </a14:m>
                <a:endParaRPr lang="en-IN" dirty="0">
                  <a:latin typeface="Times New Roman" panose="02020603050405020304" pitchFamily="18" charset="0"/>
                  <a:cs typeface="Times New Roman" panose="02020603050405020304" pitchFamily="18" charset="0"/>
                </a:endParaRPr>
              </a:p>
              <a:p>
                <a:pPr lvl="2"/>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𝑏</m:t>
                        </m:r>
                      </m:e>
                      <m:sub>
                        <m:r>
                          <a:rPr lang="en-IN" i="1" dirty="0" smtClean="0">
                            <a:latin typeface="Cambria Math" panose="02040503050406030204" pitchFamily="18" charset="0"/>
                          </a:rPr>
                          <m:t>𝑘</m:t>
                        </m:r>
                        <m:r>
                          <a:rPr lang="en-IN" i="1" dirty="0" smtClean="0">
                            <a:latin typeface="Cambria Math" panose="02040503050406030204" pitchFamily="18" charset="0"/>
                          </a:rPr>
                          <m:t>+1</m:t>
                        </m:r>
                      </m:sub>
                    </m:sSub>
                    <m:r>
                      <a:rPr lang="en-IN" i="1" dirty="0" smtClean="0">
                        <a:latin typeface="Cambria Math" panose="02040503050406030204" pitchFamily="18" charset="0"/>
                      </a:rPr>
                      <m:t>=</m:t>
                    </m:r>
                    <m:sSub>
                      <m:sSubPr>
                        <m:ctrlPr>
                          <a:rPr lang="en-IN" i="1" dirty="0" err="1" smtClean="0">
                            <a:latin typeface="Cambria Math" panose="02040503050406030204" pitchFamily="18" charset="0"/>
                          </a:rPr>
                        </m:ctrlPr>
                      </m:sSubPr>
                      <m:e>
                        <m:r>
                          <a:rPr lang="en-IN" b="0" i="1" dirty="0" smtClean="0">
                            <a:latin typeface="Cambria Math" panose="02040503050406030204" pitchFamily="18" charset="0"/>
                          </a:rPr>
                          <m:t>𝑥</m:t>
                        </m:r>
                      </m:e>
                      <m:sub>
                        <m:r>
                          <a:rPr lang="en-IN" i="1" dirty="0" err="1" smtClean="0">
                            <a:latin typeface="Cambria Math" panose="02040503050406030204" pitchFamily="18" charset="0"/>
                          </a:rPr>
                          <m:t>𝑘</m:t>
                        </m:r>
                        <m:r>
                          <a:rPr lang="en-IN" b="0" i="1" dirty="0" smtClean="0">
                            <a:latin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else</a:t>
                </a:r>
              </a:p>
              <a:p>
                <a:pPr lvl="2"/>
                <a14:m>
                  <m:oMath xmlns:m="http://schemas.openxmlformats.org/officeDocument/2006/math">
                    <m:sSub>
                      <m:sSubPr>
                        <m:ctrlPr>
                          <a:rPr lang="en-IN" sz="2600" i="1" dirty="0" smtClean="0">
                            <a:latin typeface="Cambria Math" panose="02040503050406030204" pitchFamily="18" charset="0"/>
                          </a:rPr>
                        </m:ctrlPr>
                      </m:sSubPr>
                      <m:e>
                        <m:r>
                          <a:rPr lang="en-IN" sz="2600" i="1" dirty="0" smtClean="0">
                            <a:latin typeface="Cambria Math" panose="02040503050406030204" pitchFamily="18" charset="0"/>
                          </a:rPr>
                          <m:t>𝑎</m:t>
                        </m:r>
                      </m:e>
                      <m:sub>
                        <m:r>
                          <a:rPr lang="en-IN" sz="2600" i="1" dirty="0" smtClean="0">
                            <a:latin typeface="Cambria Math" panose="02040503050406030204" pitchFamily="18" charset="0"/>
                          </a:rPr>
                          <m:t>𝑘</m:t>
                        </m:r>
                        <m:r>
                          <a:rPr lang="en-IN" sz="2600" i="1" dirty="0" smtClean="0">
                            <a:latin typeface="Cambria Math" panose="02040503050406030204" pitchFamily="18" charset="0"/>
                          </a:rPr>
                          <m:t>+1 </m:t>
                        </m:r>
                      </m:sub>
                    </m:sSub>
                    <m:r>
                      <a:rPr lang="en-IN" sz="2600" i="1" dirty="0" smtClean="0">
                        <a:latin typeface="Cambria Math" panose="02040503050406030204" pitchFamily="18" charset="0"/>
                      </a:rPr>
                      <m:t>=</m:t>
                    </m:r>
                    <m:sSub>
                      <m:sSubPr>
                        <m:ctrlPr>
                          <a:rPr lang="en-IN" sz="2600" i="1" dirty="0" err="1" smtClean="0">
                            <a:latin typeface="Cambria Math" panose="02040503050406030204" pitchFamily="18" charset="0"/>
                          </a:rPr>
                        </m:ctrlPr>
                      </m:sSubPr>
                      <m:e>
                        <m:r>
                          <a:rPr lang="en-IN" sz="2600" b="0" i="1" dirty="0" smtClean="0">
                            <a:latin typeface="Cambria Math" panose="02040503050406030204" pitchFamily="18" charset="0"/>
                          </a:rPr>
                          <m:t>𝑥</m:t>
                        </m:r>
                      </m:e>
                      <m:sub>
                        <m:r>
                          <a:rPr lang="en-IN" sz="2600" i="1" dirty="0" err="1" smtClean="0">
                            <a:latin typeface="Cambria Math" panose="02040503050406030204" pitchFamily="18" charset="0"/>
                          </a:rPr>
                          <m:t>𝑘</m:t>
                        </m:r>
                      </m:sub>
                    </m:sSub>
                  </m:oMath>
                </a14:m>
                <a:endParaRPr lang="en-IN" sz="2600" dirty="0">
                  <a:latin typeface="Times New Roman" panose="02020603050405020304" pitchFamily="18" charset="0"/>
                  <a:cs typeface="Times New Roman" panose="02020603050405020304" pitchFamily="18" charset="0"/>
                </a:endParaRPr>
              </a:p>
              <a:p>
                <a14:m>
                  <m:oMath xmlns:m="http://schemas.openxmlformats.org/officeDocument/2006/math">
                    <m:r>
                      <a:rPr lang="en-IN" sz="3400" b="1" i="1" dirty="0" smtClean="0">
                        <a:latin typeface="Cambria Math" panose="02040503050406030204" pitchFamily="18" charset="0"/>
                        <a:cs typeface="Times New Roman" panose="02020603050405020304" pitchFamily="18" charset="0"/>
                      </a:rPr>
                      <m:t>𝒆𝒏𝒅𝒊𝒇</m:t>
                    </m:r>
                  </m:oMath>
                </a14:m>
                <a:endParaRPr lang="en-IN" sz="3400" b="1" dirty="0">
                  <a:latin typeface="Times New Roman" panose="02020603050405020304" pitchFamily="18" charset="0"/>
                  <a:cs typeface="Times New Roman" panose="02020603050405020304" pitchFamily="18" charset="0"/>
                </a:endParaRPr>
              </a:p>
              <a:p>
                <a14:m>
                  <m:oMath xmlns:m="http://schemas.openxmlformats.org/officeDocument/2006/math">
                    <m:r>
                      <a:rPr lang="en-IN" sz="3400" b="1" i="1" dirty="0" smtClean="0">
                        <a:latin typeface="Cambria Math" panose="02040503050406030204" pitchFamily="18" charset="0"/>
                        <a:cs typeface="Times New Roman" panose="02020603050405020304" pitchFamily="18" charset="0"/>
                      </a:rPr>
                      <m:t>𝒆𝒏𝒅𝒘𝒉𝒊𝒍𝒆</m:t>
                    </m:r>
                  </m:oMath>
                </a14:m>
                <a:endParaRPr lang="en-IN" sz="3400" b="1"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64EB79D2-2842-AA50-25E3-C26AD5D0E5D6}"/>
                  </a:ext>
                </a:extLst>
              </p:cNvPr>
              <p:cNvSpPr>
                <a:spLocks noGrp="1" noRot="1" noChangeAspect="1" noMove="1" noResize="1" noEditPoints="1" noAdjustHandles="1" noChangeArrowheads="1" noChangeShapeType="1" noTextEdit="1"/>
              </p:cNvSpPr>
              <p:nvPr>
                <p:ph sz="half" idx="2"/>
              </p:nvPr>
            </p:nvSpPr>
            <p:spPr>
              <a:xfrm>
                <a:off x="839788" y="1534886"/>
                <a:ext cx="10035041" cy="5170714"/>
              </a:xfrm>
              <a:blipFill>
                <a:blip r:embed="rId2"/>
                <a:stretch>
                  <a:fillRect l="-1094" t="-2123"/>
                </a:stretch>
              </a:blipFill>
            </p:spPr>
            <p:txBody>
              <a:bodyPr/>
              <a:lstStyle/>
              <a:p>
                <a:r>
                  <a:rPr lang="en-IN">
                    <a:noFill/>
                  </a:rPr>
                  <a:t> </a:t>
                </a:r>
              </a:p>
            </p:txBody>
          </p:sp>
        </mc:Fallback>
      </mc:AlternateContent>
    </p:spTree>
    <p:extLst>
      <p:ext uri="{BB962C8B-B14F-4D97-AF65-F5344CB8AC3E}">
        <p14:creationId xmlns:p14="http://schemas.microsoft.com/office/powerpoint/2010/main" val="1069148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0D2AEF-6A69-6324-FEB9-19D2316DABF9}"/>
              </a:ext>
            </a:extLst>
          </p:cNvPr>
          <p:cNvSpPr>
            <a:spLocks noGrp="1"/>
          </p:cNvSpPr>
          <p:nvPr>
            <p:ph type="title"/>
          </p:nvPr>
        </p:nvSpPr>
        <p:spPr/>
        <p:txBody>
          <a:bodyPr/>
          <a:lstStyle/>
          <a:p>
            <a:r>
              <a:rPr lang="en-IN" dirty="0"/>
              <a:t>Python code</a:t>
            </a:r>
          </a:p>
        </p:txBody>
      </p:sp>
      <p:sp>
        <p:nvSpPr>
          <p:cNvPr id="8" name="Content Placeholder 7">
            <a:extLst>
              <a:ext uri="{FF2B5EF4-FFF2-40B4-BE49-F238E27FC236}">
                <a16:creationId xmlns:a16="http://schemas.microsoft.com/office/drawing/2014/main" id="{EF0FFCD9-4FC1-9A2B-3FDA-AE17DCB99AB1}"/>
              </a:ext>
            </a:extLst>
          </p:cNvPr>
          <p:cNvSpPr>
            <a:spLocks noGrp="1"/>
          </p:cNvSpPr>
          <p:nvPr>
            <p:ph idx="1"/>
          </p:nvPr>
        </p:nvSpPr>
        <p:spPr/>
        <p:txBody>
          <a:bodyPr/>
          <a:lstStyle/>
          <a:p>
            <a:r>
              <a:rPr lang="en-IN" dirty="0">
                <a:hlinkClick r:id="rId2"/>
              </a:rPr>
              <a:t>http://localhost:8888/notebooks/Golden_improved.ipynb</a:t>
            </a:r>
            <a:endParaRPr lang="en-IN" dirty="0"/>
          </a:p>
          <a:p>
            <a:endParaRPr lang="en-IN" dirty="0"/>
          </a:p>
        </p:txBody>
      </p:sp>
    </p:spTree>
    <p:extLst>
      <p:ext uri="{BB962C8B-B14F-4D97-AF65-F5344CB8AC3E}">
        <p14:creationId xmlns:p14="http://schemas.microsoft.com/office/powerpoint/2010/main" val="55003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131D-3D20-7789-3AC5-B60AC95DC06E}"/>
              </a:ext>
            </a:extLst>
          </p:cNvPr>
          <p:cNvSpPr>
            <a:spLocks noGrp="1"/>
          </p:cNvSpPr>
          <p:nvPr>
            <p:ph type="ctrTitle"/>
          </p:nvPr>
        </p:nvSpPr>
        <p:spPr>
          <a:xfrm>
            <a:off x="1524000" y="402771"/>
            <a:ext cx="9144000" cy="1600201"/>
          </a:xfrm>
        </p:spPr>
        <p:txBody>
          <a:bodyPr>
            <a:normAutofit fontScale="90000"/>
          </a:bodyPr>
          <a:lstStyle/>
          <a:p>
            <a:r>
              <a:rPr lang="en-IN" b="1" i="0" u="none" strike="noStrike" dirty="0">
                <a:solidFill>
                  <a:srgbClr val="303245"/>
                </a:solidFill>
                <a:effectLst/>
                <a:highlight>
                  <a:srgbClr val="FFFFFF"/>
                </a:highlight>
                <a:latin typeface="Plus Jakarta Sans"/>
              </a:rPr>
              <a:t>What is Convex Optimization?</a:t>
            </a:r>
            <a:br>
              <a:rPr lang="en-IN" b="1" i="0" u="none" strike="noStrike" dirty="0">
                <a:solidFill>
                  <a:srgbClr val="303245"/>
                </a:solidFill>
                <a:effectLst/>
                <a:highlight>
                  <a:srgbClr val="FFFFFF"/>
                </a:highlight>
                <a:latin typeface="Plus Jakarta Sans"/>
              </a:rPr>
            </a:br>
            <a:endParaRPr lang="en-IN" dirty="0"/>
          </a:p>
        </p:txBody>
      </p:sp>
      <p:sp>
        <p:nvSpPr>
          <p:cNvPr id="3" name="Subtitle 2">
            <a:extLst>
              <a:ext uri="{FF2B5EF4-FFF2-40B4-BE49-F238E27FC236}">
                <a16:creationId xmlns:a16="http://schemas.microsoft.com/office/drawing/2014/main" id="{C8D7334D-D74E-2962-602E-ADD8BFB08574}"/>
              </a:ext>
            </a:extLst>
          </p:cNvPr>
          <p:cNvSpPr>
            <a:spLocks noGrp="1"/>
          </p:cNvSpPr>
          <p:nvPr>
            <p:ph type="subTitle" idx="1"/>
          </p:nvPr>
        </p:nvSpPr>
        <p:spPr>
          <a:xfrm>
            <a:off x="1524000" y="2296886"/>
            <a:ext cx="9144000" cy="2960914"/>
          </a:xfrm>
        </p:spPr>
        <p:txBody>
          <a:bodyPr/>
          <a:lstStyle/>
          <a:p>
            <a:pPr marL="342900" indent="-342900" algn="l">
              <a:buFont typeface="Arial" panose="020B0604020202020204" pitchFamily="34" charset="0"/>
              <a:buChar char="•"/>
            </a:pPr>
            <a:r>
              <a:rPr lang="en-US" b="1" i="0" u="none" strike="noStrike" dirty="0">
                <a:effectLst/>
                <a:highlight>
                  <a:srgbClr val="FFFFFF"/>
                </a:highlight>
                <a:latin typeface="Plus Jakarta Sans"/>
              </a:rPr>
              <a:t> </a:t>
            </a:r>
            <a:r>
              <a:rPr lang="en-US" sz="2800" b="1" i="0" u="none" strike="noStrike" dirty="0">
                <a:effectLst/>
                <a:highlight>
                  <a:srgbClr val="FFFFFF"/>
                </a:highlight>
                <a:latin typeface="Plus Jakarta Sans"/>
              </a:rPr>
              <a:t>A branch of optimization that works on </a:t>
            </a:r>
            <a:r>
              <a:rPr lang="en-US" sz="2800" b="1" i="0" u="none" strike="noStrike" dirty="0">
                <a:solidFill>
                  <a:srgbClr val="FF0000"/>
                </a:solidFill>
                <a:effectLst/>
                <a:highlight>
                  <a:srgbClr val="FFFFFF"/>
                </a:highlight>
                <a:latin typeface="Plus Jakarta Sans"/>
              </a:rPr>
              <a:t>minimizing a convex objective function</a:t>
            </a:r>
            <a:r>
              <a:rPr lang="en-US" sz="2800" b="1" i="0" u="none" strike="noStrike" dirty="0">
                <a:effectLst/>
                <a:highlight>
                  <a:srgbClr val="FFFFFF"/>
                </a:highlight>
                <a:latin typeface="Plus Jakarta Sans"/>
              </a:rPr>
              <a:t> subject to </a:t>
            </a:r>
            <a:r>
              <a:rPr lang="en-US" sz="2800" b="1" i="0" u="none" strike="noStrike" dirty="0">
                <a:solidFill>
                  <a:srgbClr val="0070C0"/>
                </a:solidFill>
                <a:effectLst/>
                <a:highlight>
                  <a:srgbClr val="FFFFFF"/>
                </a:highlight>
                <a:latin typeface="Plus Jakarta Sans"/>
              </a:rPr>
              <a:t>convex constraints</a:t>
            </a:r>
            <a:r>
              <a:rPr lang="en-US" sz="2800" b="0" i="0" dirty="0">
                <a:effectLst/>
                <a:highlight>
                  <a:srgbClr val="FFFFFF"/>
                </a:highlight>
                <a:latin typeface="Plus Jakarta Sans"/>
              </a:rPr>
              <a:t>.</a:t>
            </a:r>
          </a:p>
          <a:p>
            <a:pPr marL="342900" indent="-342900" algn="l">
              <a:buFont typeface="Arial" panose="020B0604020202020204" pitchFamily="34" charset="0"/>
              <a:buChar char="•"/>
            </a:pPr>
            <a:r>
              <a:rPr lang="en-US" sz="2800" b="0" i="0" dirty="0">
                <a:effectLst/>
                <a:highlight>
                  <a:srgbClr val="FFFFFF"/>
                </a:highlight>
                <a:latin typeface="Plus Jakarta Sans"/>
              </a:rPr>
              <a:t>Optimization issues are studied in this context when the objective function and feasible set are both convex.</a:t>
            </a:r>
            <a:endParaRPr lang="en-IN" sz="2800" dirty="0"/>
          </a:p>
        </p:txBody>
      </p:sp>
    </p:spTree>
    <p:extLst>
      <p:ext uri="{BB962C8B-B14F-4D97-AF65-F5344CB8AC3E}">
        <p14:creationId xmlns:p14="http://schemas.microsoft.com/office/powerpoint/2010/main" val="1566367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80DD1A-F030-BD2C-7E9A-501F31B83CD5}"/>
              </a:ext>
            </a:extLst>
          </p:cNvPr>
          <p:cNvSpPr>
            <a:spLocks noGrp="1"/>
          </p:cNvSpPr>
          <p:nvPr>
            <p:ph type="title"/>
          </p:nvPr>
        </p:nvSpPr>
        <p:spPr/>
        <p:txBody>
          <a:bodyPr/>
          <a:lstStyle/>
          <a:p>
            <a:r>
              <a:rPr lang="en-IN" dirty="0"/>
              <a:t>Example</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119826CA-9012-F2A9-A43C-927BAEE79A2F}"/>
                  </a:ext>
                </a:extLst>
              </p:cNvPr>
              <p:cNvSpPr>
                <a:spLocks noGrp="1"/>
              </p:cNvSpPr>
              <p:nvPr>
                <p:ph idx="1"/>
              </p:nvPr>
            </p:nvSpPr>
            <p:spPr/>
            <p:txBody>
              <a:bodyPr/>
              <a:lstStyle/>
              <a:p>
                <a:r>
                  <a:rPr lang="en-IN" dirty="0"/>
                  <a:t>Solve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min</m:t>
                        </m:r>
                      </m:fName>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4</m:t>
                            </m:r>
                          </m:sup>
                        </m:sSup>
                        <m:r>
                          <a:rPr lang="en-IN" b="0" i="1" smtClean="0">
                            <a:latin typeface="Cambria Math" panose="02040503050406030204" pitchFamily="18" charset="0"/>
                          </a:rPr>
                          <m:t>−14</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3</m:t>
                            </m:r>
                          </m:sup>
                        </m:sSup>
                        <m:r>
                          <a:rPr lang="en-IN" b="0" i="1" smtClean="0">
                            <a:latin typeface="Cambria Math" panose="02040503050406030204" pitchFamily="18" charset="0"/>
                          </a:rPr>
                          <m:t>+60</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−70</m:t>
                        </m:r>
                        <m:r>
                          <a:rPr lang="en-IN" b="0" i="1" smtClean="0">
                            <a:latin typeface="Cambria Math" panose="02040503050406030204" pitchFamily="18" charset="0"/>
                          </a:rPr>
                          <m:t>𝑥</m:t>
                        </m:r>
                        <m:r>
                          <a:rPr lang="en-IN" b="0" i="1" smtClean="0">
                            <a:latin typeface="Cambria Math" panose="02040503050406030204" pitchFamily="18" charset="0"/>
                          </a:rPr>
                          <m:t> </m:t>
                        </m:r>
                      </m:e>
                    </m:func>
                  </m:oMath>
                </a14:m>
                <a:r>
                  <a:rPr lang="en-IN" dirty="0"/>
                  <a:t>over [0,2]. Locate this value within the range 0.3</a:t>
                </a:r>
              </a:p>
            </p:txBody>
          </p:sp>
        </mc:Choice>
        <mc:Fallback>
          <p:sp>
            <p:nvSpPr>
              <p:cNvPr id="13" name="Content Placeholder 12">
                <a:extLst>
                  <a:ext uri="{FF2B5EF4-FFF2-40B4-BE49-F238E27FC236}">
                    <a16:creationId xmlns:a16="http://schemas.microsoft.com/office/drawing/2014/main" id="{119826CA-9012-F2A9-A43C-927BAEE79A2F}"/>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IN">
                    <a:noFill/>
                  </a:rPr>
                  <a:t> </a:t>
                </a:r>
              </a:p>
            </p:txBody>
          </p:sp>
        </mc:Fallback>
      </mc:AlternateContent>
    </p:spTree>
    <p:extLst>
      <p:ext uri="{BB962C8B-B14F-4D97-AF65-F5344CB8AC3E}">
        <p14:creationId xmlns:p14="http://schemas.microsoft.com/office/powerpoint/2010/main" val="2669197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6EAB24-CC73-75E0-3F62-A6B092587D0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351823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5BE4-A45A-88B9-92F0-EA46A9713AC4}"/>
              </a:ext>
            </a:extLst>
          </p:cNvPr>
          <p:cNvSpPr>
            <a:spLocks noGrp="1"/>
          </p:cNvSpPr>
          <p:nvPr>
            <p:ph type="title"/>
          </p:nvPr>
        </p:nvSpPr>
        <p:spPr/>
        <p:txBody>
          <a:bodyPr>
            <a:normAutofit/>
          </a:bodyPr>
          <a:lstStyle/>
          <a:p>
            <a:r>
              <a:rPr lang="en-IN" sz="4800" b="1" dirty="0">
                <a:effectLst/>
                <a:latin typeface="Times New Roman" panose="02020603050405020304" pitchFamily="18" charset="0"/>
                <a:ea typeface="Times New Roman" panose="02020603050405020304" pitchFamily="18" charset="0"/>
              </a:rPr>
              <a:t>Smooth Functions</a:t>
            </a:r>
            <a:endParaRPr lang="en-IN" sz="9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233F74-96AE-3DCF-401E-9F64068B04CB}"/>
                  </a:ext>
                </a:extLst>
              </p:cNvPr>
              <p:cNvSpPr>
                <a:spLocks noGrp="1"/>
              </p:cNvSpPr>
              <p:nvPr>
                <p:ph idx="1"/>
              </p:nvPr>
            </p:nvSpPr>
            <p:spPr>
              <a:xfrm>
                <a:off x="838200" y="1404257"/>
                <a:ext cx="10515600" cy="4772706"/>
              </a:xfrm>
            </p:spPr>
            <p:txBody>
              <a:bodyPr>
                <a:normAutofit/>
              </a:bodyPr>
              <a:lstStyle/>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In terms of analysis, the measure of the </a:t>
                </a:r>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number of continuous derivatives </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 function has, characterizes the </a:t>
                </a:r>
                <a:r>
                  <a:rPr lang="en-IN" b="1" i="1" kern="100" dirty="0">
                    <a:effectLst/>
                    <a:latin typeface="Times New Roman" panose="02020603050405020304" pitchFamily="18" charset="0"/>
                    <a:ea typeface="Times New Roman" panose="02020603050405020304" pitchFamily="18" charset="0"/>
                    <a:cs typeface="Times New Roman" panose="02020603050405020304" pitchFamily="18" charset="0"/>
                  </a:rPr>
                  <a:t>smoothness</a:t>
                </a:r>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 of a function</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Definition A</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en-IN" i="1" kern="100" dirty="0">
                    <a:effectLst/>
                    <a:latin typeface="Times New Roman" panose="02020603050405020304" pitchFamily="18" charset="0"/>
                    <a:ea typeface="Times New Roman" panose="02020603050405020304" pitchFamily="18" charset="0"/>
                    <a:cs typeface="Times New Roman" panose="02020603050405020304" pitchFamily="18" charset="0"/>
                  </a:rPr>
                  <a:t>smooth</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if it can be differentiated everywhere, </a:t>
                </a:r>
                <a:r>
                  <a:rPr lang="en-IN" kern="100" dirty="0" err="1">
                    <a:effectLst/>
                    <a:latin typeface="Times New Roman" panose="02020603050405020304" pitchFamily="18" charset="0"/>
                    <a:ea typeface="Times New Roman" panose="02020603050405020304" pitchFamily="18" charset="0"/>
                    <a:cs typeface="Times New Roman" panose="02020603050405020304" pitchFamily="18" charset="0"/>
                  </a:rPr>
                  <a:t>i.e</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the function has continuous derivatives up to some desired order over particular domain.</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Some examples of smooth functions are,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etc. To study the local minima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a smooth objective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we emphasize on </a:t>
                </a:r>
                <a:r>
                  <a:rPr lang="en-IN" i="1" kern="100" dirty="0">
                    <a:effectLst/>
                    <a:latin typeface="Times New Roman" panose="02020603050405020304" pitchFamily="18" charset="0"/>
                    <a:ea typeface="Times New Roman" panose="02020603050405020304" pitchFamily="18" charset="0"/>
                    <a:cs typeface="Times New Roman" panose="02020603050405020304" pitchFamily="18" charset="0"/>
                  </a:rPr>
                  <a:t>Taylor’s theorem for a multivariate function</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thus focusing on the computations of the gradient vector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and the Hessian matrix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𝐻𝑓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sz="3200" dirty="0"/>
              </a:p>
            </p:txBody>
          </p:sp>
        </mc:Choice>
        <mc:Fallback>
          <p:sp>
            <p:nvSpPr>
              <p:cNvPr id="3" name="Content Placeholder 2">
                <a:extLst>
                  <a:ext uri="{FF2B5EF4-FFF2-40B4-BE49-F238E27FC236}">
                    <a16:creationId xmlns:a16="http://schemas.microsoft.com/office/drawing/2014/main" id="{E1233F74-96AE-3DCF-401E-9F64068B04CB}"/>
                  </a:ext>
                </a:extLst>
              </p:cNvPr>
              <p:cNvSpPr>
                <a:spLocks noGrp="1" noRot="1" noChangeAspect="1" noMove="1" noResize="1" noEditPoints="1" noAdjustHandles="1" noChangeArrowheads="1" noChangeShapeType="1" noTextEdit="1"/>
              </p:cNvSpPr>
              <p:nvPr>
                <p:ph idx="1"/>
              </p:nvPr>
            </p:nvSpPr>
            <p:spPr>
              <a:xfrm>
                <a:off x="838200" y="1404257"/>
                <a:ext cx="10515600" cy="4772706"/>
              </a:xfrm>
              <a:blipFill>
                <a:blip r:embed="rId2"/>
                <a:stretch>
                  <a:fillRect l="-812" t="-1022" r="-870"/>
                </a:stretch>
              </a:blipFill>
            </p:spPr>
            <p:txBody>
              <a:bodyPr/>
              <a:lstStyle/>
              <a:p>
                <a:r>
                  <a:rPr lang="en-IN">
                    <a:noFill/>
                  </a:rPr>
                  <a:t> </a:t>
                </a:r>
              </a:p>
            </p:txBody>
          </p:sp>
        </mc:Fallback>
      </mc:AlternateContent>
    </p:spTree>
    <p:extLst>
      <p:ext uri="{BB962C8B-B14F-4D97-AF65-F5344CB8AC3E}">
        <p14:creationId xmlns:p14="http://schemas.microsoft.com/office/powerpoint/2010/main" val="903909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0AB5-BF64-DD23-CE6F-0D0D521625FE}"/>
              </a:ext>
            </a:extLst>
          </p:cNvPr>
          <p:cNvSpPr>
            <a:spLocks noGrp="1"/>
          </p:cNvSpPr>
          <p:nvPr>
            <p:ph type="title"/>
          </p:nvPr>
        </p:nvSpPr>
        <p:spPr>
          <a:xfrm>
            <a:off x="838200" y="365125"/>
            <a:ext cx="10515600" cy="5219246"/>
          </a:xfrm>
        </p:spPr>
        <p:txBody>
          <a:bodyPr>
            <a:noAutofit/>
          </a:bodyPr>
          <a:lstStyle/>
          <a:p>
            <a:pPr algn="ctr"/>
            <a: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Necessary and Sufficient Conditions </a:t>
            </a:r>
            <a:b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for </a:t>
            </a:r>
            <a:b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Local Minimizer </a:t>
            </a:r>
            <a:b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in </a:t>
            </a:r>
            <a:b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4800" b="1" kern="100" dirty="0">
                <a:effectLst/>
                <a:latin typeface="Times New Roman" panose="02020603050405020304" pitchFamily="18" charset="0"/>
                <a:ea typeface="Times New Roman" panose="02020603050405020304" pitchFamily="18" charset="0"/>
                <a:cs typeface="Times New Roman" panose="02020603050405020304" pitchFamily="18" charset="0"/>
              </a:rPr>
              <a:t>Unconstrained Optimization</a:t>
            </a:r>
            <a:br>
              <a:rPr lang="en-IN" sz="4800" kern="100" dirty="0">
                <a:effectLst/>
                <a:latin typeface="Aptos" panose="020B0004020202020204" pitchFamily="34" charset="0"/>
                <a:ea typeface="Aptos" panose="020B0004020202020204" pitchFamily="34" charset="0"/>
                <a:cs typeface="Times New Roman" panose="02020603050405020304" pitchFamily="18" charset="0"/>
              </a:rPr>
            </a:br>
            <a:endParaRPr lang="en-IN" sz="4800" dirty="0"/>
          </a:p>
        </p:txBody>
      </p:sp>
    </p:spTree>
    <p:extLst>
      <p:ext uri="{BB962C8B-B14F-4D97-AF65-F5344CB8AC3E}">
        <p14:creationId xmlns:p14="http://schemas.microsoft.com/office/powerpoint/2010/main" val="495191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4095-90CA-3B48-3F1E-1F44648DA230}"/>
              </a:ext>
            </a:extLst>
          </p:cNvPr>
          <p:cNvSpPr>
            <a:spLocks noGrp="1"/>
          </p:cNvSpPr>
          <p:nvPr>
            <p:ph type="title"/>
          </p:nvPr>
        </p:nvSpPr>
        <p:spPr/>
        <p:txBody>
          <a:bodyPr>
            <a:normAutofit/>
          </a:bodyPr>
          <a:lstStyle/>
          <a:p>
            <a:r>
              <a:rPr lang="en-IN" b="1" dirty="0">
                <a:effectLst/>
                <a:latin typeface="Times New Roman" panose="02020603050405020304" pitchFamily="18" charset="0"/>
                <a:ea typeface="Times New Roman" panose="02020603050405020304" pitchFamily="18" charset="0"/>
              </a:rPr>
              <a:t>First-Order Necessary Condition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477F0-CD55-B612-6D68-70E0824C4E9F}"/>
                  </a:ext>
                </a:extLst>
              </p:cNvPr>
              <p:cNvSpPr>
                <a:spLocks noGrp="1"/>
              </p:cNvSpPr>
              <p:nvPr>
                <p:ph idx="1"/>
              </p:nvPr>
            </p:nvSpPr>
            <p:spPr/>
            <p:txBody>
              <a:bodyPr>
                <a:normAutofit/>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If there exists a local minimizer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for a real-valued smooth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in an open neighbourhood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along the direction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Then the </a:t>
                </a:r>
                <a:r>
                  <a:rPr lang="en-IN" i="1" kern="100" dirty="0">
                    <a:effectLst/>
                    <a:latin typeface="Times New Roman" panose="02020603050405020304" pitchFamily="18" charset="0"/>
                    <a:ea typeface="Times New Roman" panose="02020603050405020304" pitchFamily="18" charset="0"/>
                    <a:cs typeface="Times New Roman" panose="02020603050405020304" pitchFamily="18" charset="0"/>
                  </a:rPr>
                  <a:t>first order necessary condition</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for the minimizer is given by:</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i.e., the </a:t>
                </a:r>
                <a:r>
                  <a:rPr lang="en-IN" i="1" kern="100" dirty="0">
                    <a:effectLst/>
                    <a:latin typeface="Times New Roman" panose="02020603050405020304" pitchFamily="18" charset="0"/>
                    <a:ea typeface="Times New Roman" panose="02020603050405020304" pitchFamily="18" charset="0"/>
                    <a:cs typeface="Times New Roman" panose="02020603050405020304" pitchFamily="18" charset="0"/>
                  </a:rPr>
                  <a:t>directional derivative</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0, which ultimately reduces to the equation:</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36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3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3600" dirty="0"/>
              </a:p>
            </p:txBody>
          </p:sp>
        </mc:Choice>
        <mc:Fallback xmlns="">
          <p:sp>
            <p:nvSpPr>
              <p:cNvPr id="3" name="Content Placeholder 2">
                <a:extLst>
                  <a:ext uri="{FF2B5EF4-FFF2-40B4-BE49-F238E27FC236}">
                    <a16:creationId xmlns:a16="http://schemas.microsoft.com/office/drawing/2014/main" id="{4E1477F0-CD55-B612-6D68-70E0824C4E9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IN">
                    <a:noFill/>
                  </a:rPr>
                  <a:t> </a:t>
                </a:r>
              </a:p>
            </p:txBody>
          </p:sp>
        </mc:Fallback>
      </mc:AlternateContent>
    </p:spTree>
    <p:extLst>
      <p:ext uri="{BB962C8B-B14F-4D97-AF65-F5344CB8AC3E}">
        <p14:creationId xmlns:p14="http://schemas.microsoft.com/office/powerpoint/2010/main" val="3316716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C65D7B-1B0A-97C5-0B06-83C6E1B12397}"/>
                  </a:ext>
                </a:extLst>
              </p:cNvPr>
              <p:cNvSpPr>
                <a:spLocks noGrp="1"/>
              </p:cNvSpPr>
              <p:nvPr>
                <p:ph type="title"/>
              </p:nvPr>
            </p:nvSpPr>
            <p:spPr>
              <a:xfrm>
                <a:off x="838200" y="365125"/>
                <a:ext cx="10515600" cy="962932"/>
              </a:xfrm>
            </p:spPr>
            <p:txBody>
              <a:bodyPr>
                <a:normAutofit fontScale="90000"/>
              </a:bodyPr>
              <a:lstStyle/>
              <a:p>
                <a:r>
                  <a:rPr lang="en-IN" sz="3600" b="1" dirty="0">
                    <a:effectLst/>
                    <a:latin typeface="Times New Roman" panose="02020603050405020304" pitchFamily="18" charset="0"/>
                    <a:ea typeface="Times New Roman" panose="02020603050405020304" pitchFamily="18" charset="0"/>
                  </a:rPr>
                  <a:t>Example</a:t>
                </a:r>
                <a:r>
                  <a:rPr lang="en-IN" sz="3600" b="1" dirty="0">
                    <a:latin typeface="Times New Roman" panose="02020603050405020304" pitchFamily="18" charset="0"/>
                    <a:ea typeface="Times New Roman" panose="02020603050405020304" pitchFamily="18" charset="0"/>
                  </a:rPr>
                  <a:t> :</a:t>
                </a:r>
                <a:r>
                  <a:rPr lang="en-IN" sz="36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he </a:t>
                </a:r>
                <a:r>
                  <a:rPr lang="en-IN" sz="3600" b="1" i="1" dirty="0" err="1">
                    <a:effectLst/>
                    <a:latin typeface="Times New Roman" panose="02020603050405020304" pitchFamily="18" charset="0"/>
                    <a:ea typeface="Times New Roman" panose="02020603050405020304" pitchFamily="18" charset="0"/>
                    <a:cs typeface="Times New Roman" panose="02020603050405020304" pitchFamily="18" charset="0"/>
                  </a:rPr>
                  <a:t>Rosenbrock</a:t>
                </a:r>
                <a:r>
                  <a:rPr lang="en-IN" sz="3600" b="1" i="1" dirty="0">
                    <a:effectLst/>
                    <a:latin typeface="Times New Roman" panose="02020603050405020304" pitchFamily="18" charset="0"/>
                    <a:ea typeface="Times New Roman" panose="02020603050405020304" pitchFamily="18" charset="0"/>
                    <a:cs typeface="Times New Roman" panose="02020603050405020304" pitchFamily="18" charset="0"/>
                  </a:rPr>
                  <a:t> function</a:t>
                </a: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 for two variables, given by:</a:t>
                </a:r>
                <a14:m>
                  <m:oMath xmlns:m="http://schemas.openxmlformats.org/officeDocument/2006/math">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)=100</m:t>
                    </m:r>
                    <m:sSup>
                      <m:sSup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e>
                        </m:d>
                      </m:e>
                      <m:sup>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IN" sz="3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IN" sz="36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3600"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06C65D7B-1B0A-97C5-0B06-83C6E1B12397}"/>
                  </a:ext>
                </a:extLst>
              </p:cNvPr>
              <p:cNvSpPr>
                <a:spLocks noGrp="1" noRot="1" noChangeAspect="1" noMove="1" noResize="1" noEditPoints="1" noAdjustHandles="1" noChangeArrowheads="1" noChangeShapeType="1" noTextEdit="1"/>
              </p:cNvSpPr>
              <p:nvPr>
                <p:ph type="title"/>
              </p:nvPr>
            </p:nvSpPr>
            <p:spPr>
              <a:xfrm>
                <a:off x="838200" y="365125"/>
                <a:ext cx="10515600" cy="962932"/>
              </a:xfrm>
              <a:blipFill>
                <a:blip r:embed="rId2"/>
                <a:stretch>
                  <a:fillRect l="-1507" t="-14557" b="-208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B0AA87-1D84-CD25-20C7-6DB48942D633}"/>
                  </a:ext>
                </a:extLst>
              </p:cNvPr>
              <p:cNvSpPr>
                <a:spLocks noGrp="1"/>
              </p:cNvSpPr>
              <p:nvPr>
                <p:ph idx="1"/>
              </p:nvPr>
            </p:nvSpPr>
            <p:spPr>
              <a:xfrm>
                <a:off x="838200" y="1328057"/>
                <a:ext cx="10515600" cy="4848906"/>
              </a:xfrm>
            </p:spPr>
            <p:txBody>
              <a:bodyPr>
                <a:normAutofit/>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We will show that the first order necessary condition is satisfied for the local minimizer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e>
                          </m:m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e>
                          </m:mr>
                        </m:m>
                      </m:e>
                    </m:d>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We first check whether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a minimizer or not.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Putting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we get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Now, we check whether the </a:t>
                </a:r>
                <a14:m>
                  <m:oMath xmlns:m="http://schemas.openxmlformats.org/officeDocument/2006/math">
                    <m:sSup>
                      <m:sSupPr>
                        <m:ctrlPr>
                          <a:rPr lang="en-US" b="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satisfies the first order necessary condition.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Calculate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−400</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m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200</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e>
                                  </m:d>
                                </m:e>
                              </m:mr>
                            </m:m>
                          </m:e>
                        </m:d>
                      </m:e>
                      <m:sub>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e>
                          </m:mr>
                        </m:m>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So, we see that the first order necessary condition is satisfied.</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93B0AA87-1D84-CD25-20C7-6DB48942D633}"/>
                  </a:ext>
                </a:extLst>
              </p:cNvPr>
              <p:cNvSpPr>
                <a:spLocks noGrp="1" noRot="1" noChangeAspect="1" noMove="1" noResize="1" noEditPoints="1" noAdjustHandles="1" noChangeArrowheads="1" noChangeShapeType="1" noTextEdit="1"/>
              </p:cNvSpPr>
              <p:nvPr>
                <p:ph idx="1"/>
              </p:nvPr>
            </p:nvSpPr>
            <p:spPr>
              <a:xfrm>
                <a:off x="838200" y="1328057"/>
                <a:ext cx="10515600" cy="4848906"/>
              </a:xfrm>
              <a:blipFill>
                <a:blip r:embed="rId3"/>
                <a:stretch>
                  <a:fillRect l="-1043" t="-2264"/>
                </a:stretch>
              </a:blipFill>
            </p:spPr>
            <p:txBody>
              <a:bodyPr/>
              <a:lstStyle/>
              <a:p>
                <a:r>
                  <a:rPr lang="en-IN">
                    <a:noFill/>
                  </a:rPr>
                  <a:t> </a:t>
                </a:r>
              </a:p>
            </p:txBody>
          </p:sp>
        </mc:Fallback>
      </mc:AlternateContent>
    </p:spTree>
    <p:extLst>
      <p:ext uri="{BB962C8B-B14F-4D97-AF65-F5344CB8AC3E}">
        <p14:creationId xmlns:p14="http://schemas.microsoft.com/office/powerpoint/2010/main" val="3879901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B647-1C24-4B9F-C692-F8B18F21F230}"/>
              </a:ext>
            </a:extLst>
          </p:cNvPr>
          <p:cNvSpPr>
            <a:spLocks noGrp="1"/>
          </p:cNvSpPr>
          <p:nvPr>
            <p:ph type="title"/>
          </p:nvPr>
        </p:nvSpPr>
        <p:spPr/>
        <p:txBody>
          <a:bodyPr>
            <a:normAutofit/>
          </a:bodyPr>
          <a:lstStyle/>
          <a:p>
            <a:r>
              <a:rPr lang="en-IN" b="1" kern="100" dirty="0">
                <a:effectLst/>
                <a:latin typeface="Times New Roman" panose="02020603050405020304" pitchFamily="18" charset="0"/>
                <a:ea typeface="Times New Roman" panose="02020603050405020304" pitchFamily="18" charset="0"/>
                <a:cs typeface="Times New Roman" panose="02020603050405020304" pitchFamily="18" charset="0"/>
              </a:rPr>
              <a:t>Second-Order Necessary Conditions</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46F6FF-ACD3-1C08-5469-75AF5BF9DD6D}"/>
                  </a:ext>
                </a:extLst>
              </p:cNvPr>
              <p:cNvSpPr>
                <a:spLocks noGrp="1"/>
              </p:cNvSpPr>
              <p:nvPr>
                <p:ph idx="1"/>
              </p:nvPr>
            </p:nvSpPr>
            <p:spPr>
              <a:xfrm>
                <a:off x="838200" y="1393371"/>
                <a:ext cx="10515600" cy="4783592"/>
              </a:xfrm>
            </p:spPr>
            <p:txBody>
              <a:bodyPr>
                <a:normAutofit/>
              </a:bodyPr>
              <a:lstStyle/>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If there exists a local minimizer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for a real-valued smooth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in an open neighbourhood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along the feasible direction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𝐻𝑓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exists and is continuous in the open neighbourhood, </a:t>
                </a:r>
              </a:p>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then the second order necessary conditions for the minimizer are given by:</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0 and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𝐻𝑓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𝛿</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which reduces to the following:</a:t>
                </a:r>
                <a14:m>
                  <m:oMath xmlns:m="http://schemas.openxmlformats.org/officeDocument/2006/math">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dirty="0">
                    <a:effectLst/>
                    <a:latin typeface="Times New Roman" panose="02020603050405020304" pitchFamily="18" charset="0"/>
                    <a:ea typeface="Times New Roman" panose="02020603050405020304" pitchFamily="18" charset="0"/>
                  </a:rPr>
                  <a:t> and </a:t>
                </a:r>
                <a14:m>
                  <m:oMath xmlns:m="http://schemas.openxmlformats.org/officeDocument/2006/math">
                    <m:r>
                      <a:rPr lang="en-IN" i="1">
                        <a:effectLst/>
                        <a:latin typeface="Cambria Math" panose="02040503050406030204" pitchFamily="18" charset="0"/>
                        <a:ea typeface="Times New Roman" panose="02020603050405020304" pitchFamily="18" charset="0"/>
                        <a:cs typeface="Times New Roman" panose="02020603050405020304" pitchFamily="18" charset="0"/>
                      </a:rPr>
                      <m:t>𝐻𝑓</m:t>
                    </m:r>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IN"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IN" dirty="0"/>
              </a:p>
            </p:txBody>
          </p:sp>
        </mc:Choice>
        <mc:Fallback xmlns="">
          <p:sp>
            <p:nvSpPr>
              <p:cNvPr id="3" name="Content Placeholder 2">
                <a:extLst>
                  <a:ext uri="{FF2B5EF4-FFF2-40B4-BE49-F238E27FC236}">
                    <a16:creationId xmlns:a16="http://schemas.microsoft.com/office/drawing/2014/main" id="{AF46F6FF-ACD3-1C08-5469-75AF5BF9DD6D}"/>
                  </a:ext>
                </a:extLst>
              </p:cNvPr>
              <p:cNvSpPr>
                <a:spLocks noGrp="1" noRot="1" noChangeAspect="1" noMove="1" noResize="1" noEditPoints="1" noAdjustHandles="1" noChangeArrowheads="1" noChangeShapeType="1" noTextEdit="1"/>
              </p:cNvSpPr>
              <p:nvPr>
                <p:ph idx="1"/>
              </p:nvPr>
            </p:nvSpPr>
            <p:spPr>
              <a:xfrm>
                <a:off x="838200" y="1393371"/>
                <a:ext cx="10515600" cy="4783592"/>
              </a:xfrm>
              <a:blipFill>
                <a:blip r:embed="rId2"/>
                <a:stretch>
                  <a:fillRect l="-1043" t="-1403" r="-1159"/>
                </a:stretch>
              </a:blipFill>
            </p:spPr>
            <p:txBody>
              <a:bodyPr/>
              <a:lstStyle/>
              <a:p>
                <a:r>
                  <a:rPr lang="en-IN">
                    <a:noFill/>
                  </a:rPr>
                  <a:t> </a:t>
                </a:r>
              </a:p>
            </p:txBody>
          </p:sp>
        </mc:Fallback>
      </mc:AlternateContent>
    </p:spTree>
    <p:extLst>
      <p:ext uri="{BB962C8B-B14F-4D97-AF65-F5344CB8AC3E}">
        <p14:creationId xmlns:p14="http://schemas.microsoft.com/office/powerpoint/2010/main" val="158587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368F-1D46-DF98-3257-55285B7A8DC1}"/>
              </a:ext>
            </a:extLst>
          </p:cNvPr>
          <p:cNvSpPr>
            <a:spLocks noGrp="1"/>
          </p:cNvSpPr>
          <p:nvPr>
            <p:ph type="title"/>
          </p:nvPr>
        </p:nvSpPr>
        <p:spPr/>
        <p:txBody>
          <a:bodyPr>
            <a:normAutofit/>
          </a:bodyPr>
          <a:lstStyle/>
          <a:p>
            <a:r>
              <a:rPr lang="en-US" dirty="0">
                <a:effectLst/>
                <a:latin typeface="Times New Roman" panose="02020603050405020304" pitchFamily="18" charset="0"/>
                <a:ea typeface="Times New Roman" panose="02020603050405020304" pitchFamily="18" charset="0"/>
              </a:rPr>
              <a:t>Example: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7D19E0-EDD6-931B-2AAF-D10A00BB42AC}"/>
                  </a:ext>
                </a:extLst>
              </p:cNvPr>
              <p:cNvSpPr>
                <a:spLocks noGrp="1"/>
              </p:cNvSpPr>
              <p:nvPr>
                <p:ph idx="1"/>
              </p:nvPr>
            </p:nvSpPr>
            <p:spPr/>
            <p:txBody>
              <a:bodyPr>
                <a:normAutofit/>
              </a:bodyPr>
              <a:lstStyle/>
              <a:p>
                <a:pPr marL="228600">
                  <a:lnSpc>
                    <a:spcPct val="107000"/>
                  </a:lnSpc>
                  <a:spcAft>
                    <a:spcPts val="800"/>
                  </a:spcAft>
                </a:pPr>
                <a:r>
                  <a:rPr lang="en-IN" kern="100" dirty="0" err="1">
                    <a:effectLst/>
                    <a:latin typeface="Times New Roman" panose="02020603050405020304" pitchFamily="18" charset="0"/>
                    <a:ea typeface="Times New Roman" panose="02020603050405020304" pitchFamily="18" charset="0"/>
                    <a:cs typeface="Times New Roman" panose="02020603050405020304" pitchFamily="18" charset="0"/>
                  </a:rPr>
                  <a:t>Himmelblau’s</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function, given by, </a:t>
                </a:r>
                <a:endParaRPr lang="en-US"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−11</m:t>
                              </m:r>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−7</m:t>
                              </m:r>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28600">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We will check whether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3</m:t>
                              </m:r>
                            </m:e>
                          </m:mr>
                          <m:m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2</m:t>
                              </m:r>
                            </m:e>
                          </m:mr>
                        </m:m>
                      </m:e>
                    </m:d>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satisfies the second-order sufficient conditions satisfying the fact that it is a strong local minimizer.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837D19E0-EDD6-931B-2AAF-D10A00BB42AC}"/>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en-IN">
                    <a:noFill/>
                  </a:rPr>
                  <a:t> </a:t>
                </a:r>
              </a:p>
            </p:txBody>
          </p:sp>
        </mc:Fallback>
      </mc:AlternateContent>
    </p:spTree>
    <p:extLst>
      <p:ext uri="{BB962C8B-B14F-4D97-AF65-F5344CB8AC3E}">
        <p14:creationId xmlns:p14="http://schemas.microsoft.com/office/powerpoint/2010/main" val="1644321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5AE2-285A-32D0-5016-85711229A780}"/>
              </a:ext>
            </a:extLst>
          </p:cNvPr>
          <p:cNvSpPr>
            <a:spLocks noGrp="1"/>
          </p:cNvSpPr>
          <p:nvPr>
            <p:ph type="title"/>
          </p:nvPr>
        </p:nvSpPr>
        <p:spPr>
          <a:xfrm>
            <a:off x="838200" y="130629"/>
            <a:ext cx="10515600" cy="1208315"/>
          </a:xfrm>
        </p:spPr>
        <p:txBody>
          <a:bodyPr>
            <a:noAutofit/>
          </a:bodyPr>
          <a:lstStyle/>
          <a:p>
            <a:br>
              <a:rPr lang="en-IN"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3600" b="1" kern="100" dirty="0">
                <a:effectLst/>
                <a:latin typeface="Times New Roman" panose="02020603050405020304" pitchFamily="18" charset="0"/>
                <a:ea typeface="Times New Roman" panose="02020603050405020304" pitchFamily="18" charset="0"/>
                <a:cs typeface="Times New Roman" panose="02020603050405020304" pitchFamily="18" charset="0"/>
              </a:rPr>
              <a:t>Algorithms for Solving Unconstrained Minimization problems</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11CC5F-BD4E-C70F-BAAF-1B153B8E26AF}"/>
                  </a:ext>
                </a:extLst>
              </p:cNvPr>
              <p:cNvSpPr>
                <a:spLocks noGrp="1"/>
              </p:cNvSpPr>
              <p:nvPr>
                <p:ph idx="1"/>
              </p:nvPr>
            </p:nvSpPr>
            <p:spPr>
              <a:xfrm>
                <a:off x="838200" y="1600200"/>
                <a:ext cx="10515600" cy="4576763"/>
              </a:xfrm>
            </p:spPr>
            <p:txBody>
              <a:bodyPr>
                <a:noAutofit/>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An optimization algorithm for UCO requires an initial point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Starting with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the optimization algorithm iterates through a sequence of successive points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which stops at the point where all the termination conditions are met for approximating the minimizer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 algorithm generates this sequence taking into consideration the objective function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 particular point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 new iterate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added in the sequence if the condition  </a:t>
                </a:r>
              </a:p>
              <a:p>
                <a:pPr marL="0" indent="0">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)&lt;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IN" dirty="0"/>
              </a:p>
            </p:txBody>
          </p:sp>
        </mc:Choice>
        <mc:Fallback xmlns="">
          <p:sp>
            <p:nvSpPr>
              <p:cNvPr id="3" name="Content Placeholder 2">
                <a:extLst>
                  <a:ext uri="{FF2B5EF4-FFF2-40B4-BE49-F238E27FC236}">
                    <a16:creationId xmlns:a16="http://schemas.microsoft.com/office/drawing/2014/main" id="{1911CC5F-BD4E-C70F-BAAF-1B153B8E26AF}"/>
                  </a:ext>
                </a:extLst>
              </p:cNvPr>
              <p:cNvSpPr>
                <a:spLocks noGrp="1" noRot="1" noChangeAspect="1" noMove="1" noResize="1" noEditPoints="1" noAdjustHandles="1" noChangeArrowheads="1" noChangeShapeType="1" noTextEdit="1"/>
              </p:cNvSpPr>
              <p:nvPr>
                <p:ph idx="1"/>
              </p:nvPr>
            </p:nvSpPr>
            <p:spPr>
              <a:xfrm>
                <a:off x="838200" y="1600200"/>
                <a:ext cx="10515600" cy="4576763"/>
              </a:xfrm>
              <a:blipFill>
                <a:blip r:embed="rId2"/>
                <a:stretch>
                  <a:fillRect l="-1043" t="-2400" r="-1043"/>
                </a:stretch>
              </a:blipFill>
            </p:spPr>
            <p:txBody>
              <a:bodyPr/>
              <a:lstStyle/>
              <a:p>
                <a:r>
                  <a:rPr lang="en-IN">
                    <a:noFill/>
                  </a:rPr>
                  <a:t> </a:t>
                </a:r>
              </a:p>
            </p:txBody>
          </p:sp>
        </mc:Fallback>
      </mc:AlternateContent>
    </p:spTree>
    <p:extLst>
      <p:ext uri="{BB962C8B-B14F-4D97-AF65-F5344CB8AC3E}">
        <p14:creationId xmlns:p14="http://schemas.microsoft.com/office/powerpoint/2010/main" val="2447873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B900-6386-B3B7-F724-B107FB8923DB}"/>
              </a:ext>
            </a:extLst>
          </p:cNvPr>
          <p:cNvSpPr>
            <a:spLocks noGrp="1"/>
          </p:cNvSpPr>
          <p:nvPr>
            <p:ph type="title"/>
          </p:nvPr>
        </p:nvSpPr>
        <p:spPr/>
        <p:txBody>
          <a:bodyPr/>
          <a:lstStyle/>
          <a:p>
            <a:r>
              <a:rPr lang="en-US" dirty="0"/>
              <a:t>Cont…..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7053C6-BA72-FA23-A8BE-A0160C9942A7}"/>
                  </a:ext>
                </a:extLst>
              </p:cNvPr>
              <p:cNvSpPr>
                <a:spLocks noGrp="1"/>
              </p:cNvSpPr>
              <p:nvPr>
                <p:ph idx="1"/>
              </p:nvPr>
            </p:nvSpPr>
            <p:spPr/>
            <p:txBody>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After some stipulated number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of steps, the following condition is met: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)&lt;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One of the important terminating conditions, for example, is to check whether the first order necessary condition is sufficiently accurate, for a smooth objective function, i.e.,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)∥&lt;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the infinitesimal tolerance value.</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87053C6-BA72-FA23-A8BE-A0160C9942A7}"/>
                  </a:ext>
                </a:extLst>
              </p:cNvPr>
              <p:cNvSpPr>
                <a:spLocks noGrp="1" noRot="1" noChangeAspect="1" noMove="1" noResize="1" noEditPoints="1" noAdjustHandles="1" noChangeArrowheads="1" noChangeShapeType="1" noTextEdit="1"/>
              </p:cNvSpPr>
              <p:nvPr>
                <p:ph idx="1"/>
              </p:nvPr>
            </p:nvSpPr>
            <p:spPr>
              <a:blipFill>
                <a:blip r:embed="rId2"/>
                <a:stretch>
                  <a:fillRect l="-1043" t="-2381" r="-638"/>
                </a:stretch>
              </a:blipFill>
            </p:spPr>
            <p:txBody>
              <a:bodyPr/>
              <a:lstStyle/>
              <a:p>
                <a:r>
                  <a:rPr lang="en-IN">
                    <a:noFill/>
                  </a:rPr>
                  <a:t> </a:t>
                </a:r>
              </a:p>
            </p:txBody>
          </p:sp>
        </mc:Fallback>
      </mc:AlternateContent>
    </p:spTree>
    <p:extLst>
      <p:ext uri="{BB962C8B-B14F-4D97-AF65-F5344CB8AC3E}">
        <p14:creationId xmlns:p14="http://schemas.microsoft.com/office/powerpoint/2010/main" val="2822931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81B7F91-E220-AD79-3A5B-797502310C35}"/>
                  </a:ext>
                </a:extLst>
              </p:cNvPr>
              <p:cNvSpPr>
                <a:spLocks noGrp="1"/>
              </p:cNvSpPr>
              <p:nvPr>
                <p:ph type="title"/>
              </p:nvPr>
            </p:nvSpPr>
            <p:spPr>
              <a:xfrm>
                <a:off x="686834" y="1153572"/>
                <a:ext cx="3200400" cy="4461163"/>
              </a:xfrm>
            </p:spPr>
            <p:txBody>
              <a:bodyPr>
                <a:normAutofit/>
              </a:bodyPr>
              <a:lstStyle/>
              <a:p>
                <a:r>
                  <a:rPr lang="en-US" b="1" kern="100" dirty="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Convex set and convex functions in </a:t>
                </a:r>
                <a14:m>
                  <m:oMath xmlns:m="http://schemas.openxmlformats.org/officeDocument/2006/math">
                    <m:sSup>
                      <m:sSupPr>
                        <m:ctrlPr>
                          <a:rPr lang="en-IN" b="1" i="1" kern="100">
                            <a:solidFill>
                              <a:srgbClr val="FFFFFF"/>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en-US" b="1" i="1" kern="100">
                            <a:solidFill>
                              <a:srgbClr val="FFFFFF"/>
                            </a:solidFill>
                            <a:effectLst/>
                            <a:latin typeface="Cambria Math" panose="02040503050406030204" pitchFamily="18" charset="0"/>
                            <a:ea typeface="Aptos" panose="020B0004020202020204" pitchFamily="34" charset="0"/>
                            <a:cs typeface="Times New Roman" panose="02020603050405020304" pitchFamily="18" charset="0"/>
                          </a:rPr>
                          <m:t>𝑹</m:t>
                        </m:r>
                      </m:e>
                      <m:sup>
                        <m:r>
                          <a:rPr lang="en-US" b="1" i="1" kern="100">
                            <a:solidFill>
                              <a:srgbClr val="FFFFFF"/>
                            </a:solidFill>
                            <a:effectLst/>
                            <a:latin typeface="Cambria Math" panose="02040503050406030204" pitchFamily="18" charset="0"/>
                            <a:ea typeface="Aptos" panose="020B0004020202020204" pitchFamily="34" charset="0"/>
                            <a:cs typeface="Times New Roman" panose="02020603050405020304" pitchFamily="18" charset="0"/>
                          </a:rPr>
                          <m:t>𝒏</m:t>
                        </m:r>
                      </m:sup>
                    </m:sSup>
                  </m:oMath>
                </a14:m>
                <a:endParaRPr lang="en-IN" dirty="0">
                  <a:solidFill>
                    <a:srgbClr val="FFFFFF"/>
                  </a:solidFill>
                </a:endParaRPr>
              </a:p>
            </p:txBody>
          </p:sp>
        </mc:Choice>
        <mc:Fallback xmlns="">
          <p:sp>
            <p:nvSpPr>
              <p:cNvPr id="2" name="Title 1">
                <a:extLst>
                  <a:ext uri="{FF2B5EF4-FFF2-40B4-BE49-F238E27FC236}">
                    <a16:creationId xmlns:a16="http://schemas.microsoft.com/office/drawing/2014/main" id="{481B7F91-E220-AD79-3A5B-797502310C35}"/>
                  </a:ext>
                </a:extLst>
              </p:cNvPr>
              <p:cNvSpPr>
                <a:spLocks noGrp="1" noRot="1" noChangeAspect="1" noMove="1" noResize="1" noEditPoints="1" noAdjustHandles="1" noChangeArrowheads="1" noChangeShapeType="1" noTextEdit="1"/>
              </p:cNvSpPr>
              <p:nvPr>
                <p:ph type="title"/>
              </p:nvPr>
            </p:nvSpPr>
            <p:spPr>
              <a:xfrm>
                <a:off x="686834" y="1153572"/>
                <a:ext cx="3200400" cy="4461163"/>
              </a:xfrm>
              <a:blipFill>
                <a:blip r:embed="rId2"/>
                <a:stretch>
                  <a:fillRect l="-7810" r="-5524"/>
                </a:stretch>
              </a:blipFill>
            </p:spPr>
            <p:txBody>
              <a:bodyPr/>
              <a:lstStyle/>
              <a:p>
                <a:r>
                  <a:rPr lang="en-IN">
                    <a:noFill/>
                  </a:rPr>
                  <a:t> </a:t>
                </a:r>
              </a:p>
            </p:txBody>
          </p:sp>
        </mc:Fallback>
      </mc:AlternateContent>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C7ADB7-D914-7D08-1AFB-ADBA2217AB33}"/>
                  </a:ext>
                </a:extLst>
              </p:cNvPr>
              <p:cNvSpPr>
                <a:spLocks noGrp="1"/>
              </p:cNvSpPr>
              <p:nvPr>
                <p:ph idx="1"/>
              </p:nvPr>
            </p:nvSpPr>
            <p:spPr>
              <a:xfrm>
                <a:off x="4447308" y="319088"/>
                <a:ext cx="6906491" cy="5857875"/>
              </a:xfrm>
            </p:spPr>
            <p:txBody>
              <a:bodyPr anchor="ctr">
                <a:normAutofit/>
              </a:bodyPr>
              <a:lstStyle/>
              <a:p>
                <a:pPr marL="228600">
                  <a:spcAft>
                    <a:spcPts val="800"/>
                  </a:spcAft>
                </a:pP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𝑆𝑢𝑝𝑝𝑜𝑠𝑒</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m:t>
                        </m:r>
                      </m:sub>
                    </m:sSub>
                    <m: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t>≠</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2</m:t>
                        </m:r>
                      </m:sub>
                    </m:s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are two points in </a:t>
                </a:r>
                <a14:m>
                  <m:oMath xmlns:m="http://schemas.openxmlformats.org/officeDocument/2006/math">
                    <m:sSup>
                      <m:sSup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𝑅</m:t>
                        </m:r>
                      </m:e>
                      <m:sup>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𝑛</m:t>
                        </m:r>
                      </m:sup>
                    </m:sSup>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Points of the form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𝑦</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m:t>
                        </m:r>
                      </m:sub>
                    </m:s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m:t>
                    </m:r>
                    <m:d>
                      <m:dPr>
                        <m:ctrlP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1 − </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e>
                    </m:d>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2</m:t>
                        </m:r>
                      </m:sub>
                    </m:s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m:t>
                    </m:r>
                    <m: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where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𝑅</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form the line passing through </a:t>
                </a:r>
                <a14:m>
                  <m:oMath xmlns:m="http://schemas.openxmlformats.org/officeDocument/2006/math">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228600">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The parameter value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0</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corresponds to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𝑦</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and the parameter value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1 </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corresponds to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𝑦</m:t>
                    </m:r>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m:t>
                        </m:r>
                      </m:sub>
                    </m:s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Values of the parameter </a:t>
                </a:r>
                <a14:m>
                  <m:oMath xmlns:m="http://schemas.openxmlformats.org/officeDocument/2006/math">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𝜃</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between 0 and 1 correspond to the (closed) line segment between </a:t>
                </a:r>
                <a14:m>
                  <m:oMath xmlns:m="http://schemas.openxmlformats.org/officeDocument/2006/math">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1</m:t>
                        </m:r>
                      </m:sub>
                    </m:sSub>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sSub>
                      <m:sSubPr>
                        <m:ctrlPr>
                          <a:rPr lang="en-IN" b="0" i="1" kern="100" dirty="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dirty="0" smtClean="0">
                            <a:effectLst/>
                            <a:latin typeface="Cambria Math" panose="02040503050406030204" pitchFamily="18" charset="0"/>
                            <a:ea typeface="Aptos" panose="020B0004020202020204" pitchFamily="34" charset="0"/>
                            <a:cs typeface="Times New Roman" panose="02020603050405020304" pitchFamily="18" charset="0"/>
                          </a:rPr>
                          <m:t>2</m:t>
                        </m:r>
                      </m:sub>
                    </m:sSub>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a:spcAft>
                    <a:spcPts val="800"/>
                  </a:spcAft>
                </a:pP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 set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is convex if the line segment between any two points in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lies in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i.e., if for any    </a:t>
                </a:r>
                <a14:m>
                  <m:oMath xmlns:m="http://schemas.openxmlformats.org/officeDocument/2006/math">
                    <m:sSub>
                      <m:sSub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a:effectLst/>
                            <a:latin typeface="Cambria Math" panose="02040503050406030204" pitchFamily="18" charset="0"/>
                            <a:ea typeface="Aptos" panose="020B0004020202020204" pitchFamily="34" charset="0"/>
                            <a:cs typeface="Times New Roman" panose="02020603050405020304" pitchFamily="18" charset="0"/>
                          </a:rPr>
                          <m:t>2</m:t>
                        </m:r>
                      </m:sub>
                    </m:sSub>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and any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with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0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r>
                      <a:rPr lang="en-US" i="1" kern="100">
                        <a:effectLst/>
                        <a:latin typeface="Cambria Math" panose="02040503050406030204" pitchFamily="18" charset="0"/>
                        <a:ea typeface="Aptos" panose="020B0004020202020204" pitchFamily="34" charset="0"/>
                        <a:cs typeface="Times New Roman" panose="02020603050405020304" pitchFamily="18" charset="0"/>
                      </a:rPr>
                      <m:t> ≤ 1</m:t>
                    </m:r>
                  </m:oMath>
                </a14:m>
                <a:r>
                  <a:rPr lang="en-US" kern="100" dirty="0">
                    <a:effectLst/>
                    <a:latin typeface="Times New Roman" panose="02020603050405020304" pitchFamily="18" charset="0"/>
                    <a:ea typeface="Aptos" panose="020B0004020202020204" pitchFamily="34" charset="0"/>
                    <a:cs typeface="Times New Roman" panose="02020603050405020304" pitchFamily="18" charset="0"/>
                  </a:rPr>
                  <a:t>, we have </a:t>
                </a:r>
                <a14:m>
                  <m:oMath xmlns:m="http://schemas.openxmlformats.org/officeDocument/2006/math">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sSub>
                      <m:sSub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d>
                      <m:d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1 −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𝜃</m:t>
                        </m:r>
                      </m:e>
                    </m:d>
                    <m:sSub>
                      <m:sSubPr>
                        <m:ctrlPr>
                          <a:rPr lang="en-IN"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i="1" kern="100">
                            <a:effectLst/>
                            <a:latin typeface="Cambria Math" panose="02040503050406030204" pitchFamily="18" charset="0"/>
                            <a:ea typeface="Aptos" panose="020B0004020202020204" pitchFamily="34" charset="0"/>
                            <a:cs typeface="Times New Roman" panose="02020603050405020304" pitchFamily="18" charset="0"/>
                          </a:rPr>
                          <m:t>2</m:t>
                        </m:r>
                      </m:sub>
                    </m:sSub>
                    <m:r>
                      <a:rPr lang="en-US" i="1" kern="100">
                        <a:effectLst/>
                        <a:latin typeface="Cambria Math" panose="02040503050406030204" pitchFamily="18" charset="0"/>
                        <a:ea typeface="Aptos" panose="020B0004020202020204" pitchFamily="34" charset="0"/>
                        <a:cs typeface="Times New Roman" panose="02020603050405020304" pitchFamily="18" charset="0"/>
                      </a:rPr>
                      <m:t> ∈ </m:t>
                    </m:r>
                    <m:r>
                      <a:rPr lang="en-US" i="1" kern="100">
                        <a:effectLst/>
                        <a:latin typeface="Cambria Math" panose="02040503050406030204" pitchFamily="18" charset="0"/>
                        <a:ea typeface="Aptos" panose="020B0004020202020204" pitchFamily="34" charset="0"/>
                        <a:cs typeface="Times New Roman" panose="02020603050405020304" pitchFamily="18" charset="0"/>
                      </a:rPr>
                      <m:t>𝐶</m:t>
                    </m:r>
                    <m:r>
                      <a:rPr lang="en-US" i="1" kern="100">
                        <a:effectLst/>
                        <a:latin typeface="Cambria Math" panose="02040503050406030204" pitchFamily="18" charset="0"/>
                        <a:ea typeface="Aptos" panose="020B0004020202020204" pitchFamily="34" charset="0"/>
                        <a:cs typeface="Times New Roman" panose="02020603050405020304" pitchFamily="18" charset="0"/>
                      </a:rPr>
                      <m:t>.</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p:sp>
            <p:nvSpPr>
              <p:cNvPr id="3" name="Content Placeholder 2">
                <a:extLst>
                  <a:ext uri="{FF2B5EF4-FFF2-40B4-BE49-F238E27FC236}">
                    <a16:creationId xmlns:a16="http://schemas.microsoft.com/office/drawing/2014/main" id="{48C7ADB7-D914-7D08-1AFB-ADBA2217AB33}"/>
                  </a:ext>
                </a:extLst>
              </p:cNvPr>
              <p:cNvSpPr>
                <a:spLocks noGrp="1" noRot="1" noChangeAspect="1" noMove="1" noResize="1" noEditPoints="1" noAdjustHandles="1" noChangeArrowheads="1" noChangeShapeType="1" noTextEdit="1"/>
              </p:cNvSpPr>
              <p:nvPr>
                <p:ph idx="1"/>
              </p:nvPr>
            </p:nvSpPr>
            <p:spPr>
              <a:xfrm>
                <a:off x="4447308" y="319088"/>
                <a:ext cx="6906491" cy="5857875"/>
              </a:xfrm>
              <a:blipFill>
                <a:blip r:embed="rId3"/>
                <a:stretch>
                  <a:fillRect l="-1237" t="-4058" r="-2297"/>
                </a:stretch>
              </a:blipFill>
            </p:spPr>
            <p:txBody>
              <a:bodyPr/>
              <a:lstStyle/>
              <a:p>
                <a:r>
                  <a:rPr lang="en-IN">
                    <a:noFill/>
                  </a:rPr>
                  <a:t> </a:t>
                </a:r>
              </a:p>
            </p:txBody>
          </p:sp>
        </mc:Fallback>
      </mc:AlternateContent>
    </p:spTree>
    <p:extLst>
      <p:ext uri="{BB962C8B-B14F-4D97-AF65-F5344CB8AC3E}">
        <p14:creationId xmlns:p14="http://schemas.microsoft.com/office/powerpoint/2010/main" val="1787562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A0D1-65D2-D43E-9B00-8351F0015176}"/>
              </a:ext>
            </a:extLst>
          </p:cNvPr>
          <p:cNvSpPr>
            <a:spLocks noGrp="1"/>
          </p:cNvSpPr>
          <p:nvPr>
            <p:ph type="title"/>
          </p:nvPr>
        </p:nvSpPr>
        <p:spPr/>
        <p:txBody>
          <a:bodyPr/>
          <a:lstStyle/>
          <a:p>
            <a:r>
              <a:rPr lang="en-IN" sz="4400" kern="100" dirty="0">
                <a:effectLst/>
                <a:latin typeface="Times New Roman" panose="02020603050405020304" pitchFamily="18" charset="0"/>
                <a:ea typeface="Times New Roman" panose="02020603050405020304" pitchFamily="18" charset="0"/>
                <a:cs typeface="Times New Roman" panose="02020603050405020304" pitchFamily="18" charset="0"/>
              </a:rPr>
              <a:t>Approach</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A53773-55CD-F4C0-9774-3ACC3452BB09}"/>
                  </a:ext>
                </a:extLst>
              </p:cNvPr>
              <p:cNvSpPr>
                <a:spLocks noGrp="1"/>
              </p:cNvSpPr>
              <p:nvPr>
                <p:ph idx="1"/>
              </p:nvPr>
            </p:nvSpPr>
            <p:spPr/>
            <p:txBody>
              <a:bodyPr/>
              <a:lstStyle/>
              <a:p>
                <a:pPr marL="228600"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Fundamentally, there are two approaches available to generate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from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257300" lvl="2" indent="-342900" algn="just">
                  <a:lnSpc>
                    <a:spcPct val="107000"/>
                  </a:lnSpc>
                  <a:buFont typeface="Symbol" panose="05050102010706020507" pitchFamily="18" charset="2"/>
                  <a:buChar char=""/>
                </a:pP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Line Search Descent Method / Line Search  Method </a:t>
                </a:r>
              </a:p>
              <a:p>
                <a:pPr marL="1257300" lvl="2" indent="-342900" algn="just">
                  <a:lnSpc>
                    <a:spcPct val="107000"/>
                  </a:lnSpc>
                  <a:spcAft>
                    <a:spcPts val="800"/>
                  </a:spcAft>
                  <a:buFont typeface="Symbol" panose="05050102010706020507" pitchFamily="18" charset="2"/>
                  <a:buChar char=""/>
                </a:pP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Trust Region Method</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25A53773-55CD-F4C0-9774-3ACC3452BB09}"/>
                  </a:ext>
                </a:extLst>
              </p:cNvPr>
              <p:cNvSpPr>
                <a:spLocks noGrp="1" noRot="1" noChangeAspect="1" noMove="1" noResize="1" noEditPoints="1" noAdjustHandles="1" noChangeArrowheads="1" noChangeShapeType="1" noTextEdit="1"/>
              </p:cNvSpPr>
              <p:nvPr>
                <p:ph idx="1"/>
              </p:nvPr>
            </p:nvSpPr>
            <p:spPr>
              <a:blipFill>
                <a:blip r:embed="rId2"/>
                <a:stretch>
                  <a:fillRect l="-1043" t="-1401" r="-1159"/>
                </a:stretch>
              </a:blipFill>
            </p:spPr>
            <p:txBody>
              <a:bodyPr/>
              <a:lstStyle/>
              <a:p>
                <a:r>
                  <a:rPr lang="en-IN">
                    <a:noFill/>
                  </a:rPr>
                  <a:t> </a:t>
                </a:r>
              </a:p>
            </p:txBody>
          </p:sp>
        </mc:Fallback>
      </mc:AlternateContent>
    </p:spTree>
    <p:extLst>
      <p:ext uri="{BB962C8B-B14F-4D97-AF65-F5344CB8AC3E}">
        <p14:creationId xmlns:p14="http://schemas.microsoft.com/office/powerpoint/2010/main" val="3757871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7A58-172D-D72A-7B5F-C0D7F72D1D17}"/>
              </a:ext>
            </a:extLst>
          </p:cNvPr>
          <p:cNvSpPr>
            <a:spLocks noGrp="1"/>
          </p:cNvSpPr>
          <p:nvPr>
            <p:ph type="title"/>
          </p:nvPr>
        </p:nvSpPr>
        <p:spPr/>
        <p:txBody>
          <a:bodyPr>
            <a:normAutofit/>
          </a:bodyPr>
          <a:lstStyle/>
          <a:p>
            <a:r>
              <a:rPr lang="en-IN" b="1" dirty="0">
                <a:effectLst/>
                <a:latin typeface="Times New Roman" panose="02020603050405020304" pitchFamily="18" charset="0"/>
                <a:ea typeface="Times New Roman" panose="02020603050405020304" pitchFamily="18" charset="0"/>
              </a:rPr>
              <a:t>Line Search Descent Method</a:t>
            </a:r>
            <a:endParaRPr lang="en-IN" sz="8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340893-FB56-DF17-6C74-259102A1701A}"/>
                  </a:ext>
                </a:extLst>
              </p:cNvPr>
              <p:cNvSpPr>
                <a:spLocks noGrp="1"/>
              </p:cNvSpPr>
              <p:nvPr>
                <p:ph idx="1"/>
              </p:nvPr>
            </p:nvSpPr>
            <p:spPr>
              <a:xfrm>
                <a:off x="838200" y="1436914"/>
                <a:ext cx="10515600" cy="5055961"/>
              </a:xfrm>
            </p:spPr>
            <p:txBody>
              <a:bodyPr>
                <a:noAutofit/>
              </a:bodyPr>
              <a:lstStyle/>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 algorithms described here produce a minimizing sequence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=1, . . .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where</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oMath>
                  </m:oMathPara>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&gt;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(except when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optimal). </a:t>
                </a:r>
              </a:p>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Here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is a vector in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called the step or search direction (even though it need not have unit norm), and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 1, . . .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denotes the iteration number. </a:t>
                </a:r>
              </a:p>
            </p:txBody>
          </p:sp>
        </mc:Choice>
        <mc:Fallback xmlns="">
          <p:sp>
            <p:nvSpPr>
              <p:cNvPr id="3" name="Content Placeholder 2">
                <a:extLst>
                  <a:ext uri="{FF2B5EF4-FFF2-40B4-BE49-F238E27FC236}">
                    <a16:creationId xmlns:a16="http://schemas.microsoft.com/office/drawing/2014/main" id="{BA340893-FB56-DF17-6C74-259102A1701A}"/>
                  </a:ext>
                </a:extLst>
              </p:cNvPr>
              <p:cNvSpPr>
                <a:spLocks noGrp="1" noRot="1" noChangeAspect="1" noMove="1" noResize="1" noEditPoints="1" noAdjustHandles="1" noChangeArrowheads="1" noChangeShapeType="1" noTextEdit="1"/>
              </p:cNvSpPr>
              <p:nvPr>
                <p:ph idx="1"/>
              </p:nvPr>
            </p:nvSpPr>
            <p:spPr>
              <a:xfrm>
                <a:off x="838200" y="1436914"/>
                <a:ext cx="10515600" cy="5055961"/>
              </a:xfrm>
              <a:blipFill>
                <a:blip r:embed="rId2"/>
                <a:stretch>
                  <a:fillRect l="-1043" t="-1327" r="-1159"/>
                </a:stretch>
              </a:blipFill>
            </p:spPr>
            <p:txBody>
              <a:bodyPr/>
              <a:lstStyle/>
              <a:p>
                <a:r>
                  <a:rPr lang="en-IN">
                    <a:noFill/>
                  </a:rPr>
                  <a:t> </a:t>
                </a:r>
              </a:p>
            </p:txBody>
          </p:sp>
        </mc:Fallback>
      </mc:AlternateContent>
    </p:spTree>
    <p:extLst>
      <p:ext uri="{BB962C8B-B14F-4D97-AF65-F5344CB8AC3E}">
        <p14:creationId xmlns:p14="http://schemas.microsoft.com/office/powerpoint/2010/main" val="1523956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96D22F-1A81-11D9-FCA8-92D860D50BA8}"/>
                  </a:ext>
                </a:extLst>
              </p:cNvPr>
              <p:cNvSpPr>
                <a:spLocks noGrp="1"/>
              </p:cNvSpPr>
              <p:nvPr>
                <p:ph idx="1"/>
              </p:nvPr>
            </p:nvSpPr>
            <p:spPr>
              <a:xfrm>
                <a:off x="838200" y="555171"/>
                <a:ext cx="10515600" cy="5621792"/>
              </a:xfrm>
            </p:spPr>
            <p:txBody>
              <a:bodyPr>
                <a:noAutofit/>
              </a:bodyPr>
              <a:lstStyle/>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 scalar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called the step size or step length at iteration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(even though it is not equal to </a:t>
                </a:r>
                <a:r>
                  <a:rPr lang="en-IN" kern="100" dirty="0">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ct val="107000"/>
                  </a:lnSpc>
                  <a:spcAft>
                    <a:spcPts val="800"/>
                  </a:spcAft>
                  <a:buNone/>
                </a:pPr>
                <a:r>
                  <a:rPr lang="en-IN"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𝑢𝑛𝑙𝑒𝑠𝑠</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1</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The terms ‘search step’ and ‘scale factor’ are more accurate, but ‘search direction ‘and ‘step length’ are the ones widely used. When we focus on one iteration of an algorithm, we sometimes drop the superscripts and use the lighter notation</a:t>
                </a:r>
              </a:p>
              <a:p>
                <a:pPr marL="0" indent="0" algn="just">
                  <a:lnSpc>
                    <a:spcPct val="107000"/>
                  </a:lnSpc>
                  <a:spcAft>
                    <a:spcPts val="800"/>
                  </a:spcAft>
                  <a:buNone/>
                </a:pPr>
                <a:r>
                  <a:rPr lang="en-IN"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𝑜𝑟</m:t>
                    </m:r>
                  </m:oMath>
                </a14:m>
                <a:r>
                  <a:rPr lang="en-IN"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in place of</a:t>
                </a:r>
              </a:p>
              <a:p>
                <a:pPr marL="0" indent="0" algn="just">
                  <a:lnSpc>
                    <a:spcPct val="107000"/>
                  </a:lnSpc>
                  <a:spcAft>
                    <a:spcPts val="800"/>
                  </a:spcAft>
                  <a:buNone/>
                </a:pPr>
                <a:r>
                  <a:rPr lang="en-IN"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6796D22F-1A81-11D9-FCA8-92D860D50BA8}"/>
                  </a:ext>
                </a:extLst>
              </p:cNvPr>
              <p:cNvSpPr>
                <a:spLocks noGrp="1" noRot="1" noChangeAspect="1" noMove="1" noResize="1" noEditPoints="1" noAdjustHandles="1" noChangeArrowheads="1" noChangeShapeType="1" noTextEdit="1"/>
              </p:cNvSpPr>
              <p:nvPr>
                <p:ph idx="1"/>
              </p:nvPr>
            </p:nvSpPr>
            <p:spPr>
              <a:xfrm>
                <a:off x="838200" y="555171"/>
                <a:ext cx="10515600" cy="5621792"/>
              </a:xfrm>
              <a:blipFill>
                <a:blip r:embed="rId2"/>
                <a:stretch>
                  <a:fillRect l="-1043" t="-976" r="-1159"/>
                </a:stretch>
              </a:blipFill>
            </p:spPr>
            <p:txBody>
              <a:bodyPr/>
              <a:lstStyle/>
              <a:p>
                <a:r>
                  <a:rPr lang="en-IN">
                    <a:noFill/>
                  </a:rPr>
                  <a:t> </a:t>
                </a:r>
              </a:p>
            </p:txBody>
          </p:sp>
        </mc:Fallback>
      </mc:AlternateContent>
    </p:spTree>
    <p:extLst>
      <p:ext uri="{BB962C8B-B14F-4D97-AF65-F5344CB8AC3E}">
        <p14:creationId xmlns:p14="http://schemas.microsoft.com/office/powerpoint/2010/main" val="2947269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346480-B8E2-91B4-4786-F8EC151E1885}"/>
                  </a:ext>
                </a:extLst>
              </p:cNvPr>
              <p:cNvSpPr>
                <a:spLocks noGrp="1"/>
              </p:cNvSpPr>
              <p:nvPr>
                <p:ph idx="1"/>
              </p:nvPr>
            </p:nvSpPr>
            <p:spPr>
              <a:xfrm>
                <a:off x="838200" y="740229"/>
                <a:ext cx="10515600" cy="5436734"/>
              </a:xfrm>
            </p:spPr>
            <p:txBody>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All the methods we study are descent methods, which means that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&lt;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except when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is optimal.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This implies that for all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we have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𝑆</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the initial sublevel set, and in particular we have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From convexity we know that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implies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so the search direction in a descent method must satisfy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e>
                        </m:d>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𝛥</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&lt;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i.e., it must make an acute angle with the negative gradient. We call such a direction a descent direction (for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a:p>
                <a:endParaRPr lang="en-IN" dirty="0"/>
              </a:p>
            </p:txBody>
          </p:sp>
        </mc:Choice>
        <mc:Fallback xmlns="">
          <p:sp>
            <p:nvSpPr>
              <p:cNvPr id="3" name="Content Placeholder 2">
                <a:extLst>
                  <a:ext uri="{FF2B5EF4-FFF2-40B4-BE49-F238E27FC236}">
                    <a16:creationId xmlns:a16="http://schemas.microsoft.com/office/drawing/2014/main" id="{2A346480-B8E2-91B4-4786-F8EC151E1885}"/>
                  </a:ext>
                </a:extLst>
              </p:cNvPr>
              <p:cNvSpPr>
                <a:spLocks noGrp="1" noRot="1" noChangeAspect="1" noMove="1" noResize="1" noEditPoints="1" noAdjustHandles="1" noChangeArrowheads="1" noChangeShapeType="1" noTextEdit="1"/>
              </p:cNvSpPr>
              <p:nvPr>
                <p:ph idx="1"/>
              </p:nvPr>
            </p:nvSpPr>
            <p:spPr>
              <a:xfrm>
                <a:off x="838200" y="740229"/>
                <a:ext cx="10515600" cy="5436734"/>
              </a:xfrm>
              <a:blipFill>
                <a:blip r:embed="rId2"/>
                <a:stretch>
                  <a:fillRect l="-1043" t="-1906"/>
                </a:stretch>
              </a:blipFill>
            </p:spPr>
            <p:txBody>
              <a:bodyPr/>
              <a:lstStyle/>
              <a:p>
                <a:r>
                  <a:rPr lang="en-IN">
                    <a:noFill/>
                  </a:rPr>
                  <a:t> </a:t>
                </a:r>
              </a:p>
            </p:txBody>
          </p:sp>
        </mc:Fallback>
      </mc:AlternateContent>
    </p:spTree>
    <p:extLst>
      <p:ext uri="{BB962C8B-B14F-4D97-AF65-F5344CB8AC3E}">
        <p14:creationId xmlns:p14="http://schemas.microsoft.com/office/powerpoint/2010/main" val="1481381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0568-F6C9-05CF-346F-CF9835F8FADC}"/>
              </a:ext>
            </a:extLst>
          </p:cNvPr>
          <p:cNvSpPr>
            <a:spLocks noGrp="1"/>
          </p:cNvSpPr>
          <p:nvPr>
            <p:ph type="title"/>
          </p:nvPr>
        </p:nvSpPr>
        <p:spPr/>
        <p:txBody>
          <a:bodyPr/>
          <a:lstStyle/>
          <a:p>
            <a:r>
              <a:rPr lang="en-US"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Algorithm: General descent method.</a:t>
            </a:r>
            <a:br>
              <a:rPr lang="en-IN" sz="44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662D-2A3F-133A-D2B3-EE9FC4FACE31}"/>
                  </a:ext>
                </a:extLst>
              </p:cNvPr>
              <p:cNvSpPr>
                <a:spLocks noGrp="1"/>
              </p:cNvSpPr>
              <p:nvPr>
                <p:ph idx="1"/>
              </p:nvPr>
            </p:nvSpPr>
            <p:spPr/>
            <p:txBody>
              <a:bodyPr>
                <a:norm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Given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 starting point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repeat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1. Determine a descent direction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2. Line search. Choose a step size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&gt; 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3. Update.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until</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stopping criterion is satisﬁed.</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4000" dirty="0"/>
              </a:p>
            </p:txBody>
          </p:sp>
        </mc:Choice>
        <mc:Fallback xmlns="">
          <p:sp>
            <p:nvSpPr>
              <p:cNvPr id="3" name="Content Placeholder 2">
                <a:extLst>
                  <a:ext uri="{FF2B5EF4-FFF2-40B4-BE49-F238E27FC236}">
                    <a16:creationId xmlns:a16="http://schemas.microsoft.com/office/drawing/2014/main" id="{EDFE662D-2A3F-133A-D2B3-EE9FC4FACE31}"/>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en-IN">
                    <a:noFill/>
                  </a:rPr>
                  <a:t> </a:t>
                </a:r>
              </a:p>
            </p:txBody>
          </p:sp>
        </mc:Fallback>
      </mc:AlternateContent>
    </p:spTree>
    <p:extLst>
      <p:ext uri="{BB962C8B-B14F-4D97-AF65-F5344CB8AC3E}">
        <p14:creationId xmlns:p14="http://schemas.microsoft.com/office/powerpoint/2010/main" val="1890485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A86A-2625-1051-CB69-9F2366F4D155}"/>
              </a:ext>
            </a:extLst>
          </p:cNvPr>
          <p:cNvSpPr>
            <a:spLocks noGrp="1"/>
          </p:cNvSpPr>
          <p:nvPr>
            <p:ph type="title"/>
          </p:nvPr>
        </p:nvSpPr>
        <p:spPr>
          <a:xfrm>
            <a:off x="838200" y="365125"/>
            <a:ext cx="10515600" cy="864961"/>
          </a:xfrm>
        </p:spPr>
        <p:txBody>
          <a:bodyPr>
            <a:normAutofit/>
          </a:bodyPr>
          <a:lstStyle/>
          <a:p>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Exact line search</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C737D1-BE96-1006-8E94-91A4667F3190}"/>
                  </a:ext>
                </a:extLst>
              </p:cNvPr>
              <p:cNvSpPr>
                <a:spLocks noGrp="1"/>
              </p:cNvSpPr>
              <p:nvPr>
                <p:ph idx="1"/>
              </p:nvPr>
            </p:nvSpPr>
            <p:spPr>
              <a:xfrm>
                <a:off x="838200" y="1230086"/>
                <a:ext cx="10515600" cy="4946877"/>
              </a:xfrm>
            </p:spPr>
            <p:txBody>
              <a:bodyPr>
                <a:noAutofit/>
              </a:bodyPr>
              <a:lstStyle/>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One line search method sometimes used in practice is exact line search, in which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chosen to minimize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along the ray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gn="ctr">
                  <a:lnSpc>
                    <a:spcPct val="107000"/>
                  </a:lnSpc>
                  <a:spcAft>
                    <a:spcPts val="800"/>
                  </a:spcAft>
                  <a:buNone/>
                </a:pP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dirty="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𝑎𝑟𝑔𝑚𝑖𝑛</m:t>
                        </m:r>
                      </m:e>
                      <m:sub>
                        <m:r>
                          <a:rPr lang="en-US"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≥0  </m:t>
                        </m:r>
                      </m:sub>
                    </m:sSub>
                    <m:r>
                      <a:rPr lang="en-US"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dirty="0" smtClean="0">
                        <a:effectLst/>
                        <a:latin typeface="Cambria Math" panose="02040503050406030204" pitchFamily="18" charset="0"/>
                        <a:cs typeface="Times New Roman" panose="02020603050405020304" pitchFamily="18" charset="0"/>
                      </a:rPr>
                      <m:t>(</m:t>
                    </m:r>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𝑠</m:t>
                    </m:r>
                    <m:r>
                      <m:rPr>
                        <m:sty m:val="p"/>
                      </m:rPr>
                      <a:rPr lang="en-US" i="0" kern="100" dirty="0" smtClean="0">
                        <a:effectLst/>
                        <a:latin typeface="Cambria Math" panose="02040503050406030204" pitchFamily="18" charset="0"/>
                        <a:ea typeface="Times New Roman" panose="02020603050405020304" pitchFamily="18" charset="0"/>
                        <a:cs typeface="Times New Roman" panose="02020603050405020304" pitchFamily="18" charset="0"/>
                      </a:rPr>
                      <m:t>Δ</m:t>
                    </m:r>
                    <m:r>
                      <a:rPr lang="en-US"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dirty="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An exact line search is used when the cost of the minimization problem with one variable, required in (1), is low compared to the cost of computing the search direction itself. </a:t>
                </a:r>
              </a:p>
              <a:p>
                <a:pPr algn="just">
                  <a:lnSpc>
                    <a:spcPct val="107000"/>
                  </a:lnSpc>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In some special cases the minimizer along the ray can be found analytically, and in others it can be computed eﬃciently.</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91C737D1-BE96-1006-8E94-91A4667F3190}"/>
                  </a:ext>
                </a:extLst>
              </p:cNvPr>
              <p:cNvSpPr>
                <a:spLocks noGrp="1" noRot="1" noChangeAspect="1" noMove="1" noResize="1" noEditPoints="1" noAdjustHandles="1" noChangeArrowheads="1" noChangeShapeType="1" noTextEdit="1"/>
              </p:cNvSpPr>
              <p:nvPr>
                <p:ph idx="1"/>
              </p:nvPr>
            </p:nvSpPr>
            <p:spPr>
              <a:xfrm>
                <a:off x="838200" y="1230086"/>
                <a:ext cx="10515600" cy="4946877"/>
              </a:xfrm>
              <a:blipFill>
                <a:blip r:embed="rId2"/>
                <a:stretch>
                  <a:fillRect l="-1043" t="-1356" r="-1159" b="-1726"/>
                </a:stretch>
              </a:blipFill>
            </p:spPr>
            <p:txBody>
              <a:bodyPr/>
              <a:lstStyle/>
              <a:p>
                <a:r>
                  <a:rPr lang="en-IN">
                    <a:noFill/>
                  </a:rPr>
                  <a:t> </a:t>
                </a:r>
              </a:p>
            </p:txBody>
          </p:sp>
        </mc:Fallback>
      </mc:AlternateContent>
    </p:spTree>
    <p:extLst>
      <p:ext uri="{BB962C8B-B14F-4D97-AF65-F5344CB8AC3E}">
        <p14:creationId xmlns:p14="http://schemas.microsoft.com/office/powerpoint/2010/main" val="169158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8252-0236-51F9-FC3C-3D7F07A0BE77}"/>
              </a:ext>
            </a:extLst>
          </p:cNvPr>
          <p:cNvSpPr>
            <a:spLocks noGrp="1"/>
          </p:cNvSpPr>
          <p:nvPr>
            <p:ph type="title"/>
          </p:nvPr>
        </p:nvSpPr>
        <p:spPr/>
        <p:txBody>
          <a:bodyPr/>
          <a:lstStyle/>
          <a:p>
            <a:r>
              <a:rPr lang="en-IN" dirty="0"/>
              <a:t>Gradient descent method</a:t>
            </a:r>
          </a:p>
        </p:txBody>
      </p:sp>
      <p:sp>
        <p:nvSpPr>
          <p:cNvPr id="3" name="Content Placeholder 2">
            <a:extLst>
              <a:ext uri="{FF2B5EF4-FFF2-40B4-BE49-F238E27FC236}">
                <a16:creationId xmlns:a16="http://schemas.microsoft.com/office/drawing/2014/main" id="{BC811476-B811-7E04-FB23-424212FD8803}"/>
              </a:ext>
            </a:extLst>
          </p:cNvPr>
          <p:cNvSpPr>
            <a:spLocks noGrp="1"/>
          </p:cNvSpPr>
          <p:nvPr>
            <p:ph idx="1"/>
          </p:nvPr>
        </p:nvSpPr>
        <p:spPr/>
        <p:txBody>
          <a:bodyPr/>
          <a:lstStyle/>
          <a:p>
            <a:r>
              <a:rPr lang="en-IN" b="1" i="0" dirty="0">
                <a:solidFill>
                  <a:srgbClr val="242424"/>
                </a:solidFill>
                <a:effectLst/>
                <a:highlight>
                  <a:srgbClr val="FFFFFF"/>
                </a:highlight>
              </a:rPr>
              <a:t>Function requirements</a:t>
            </a:r>
          </a:p>
          <a:p>
            <a:pPr lvl="1"/>
            <a:r>
              <a:rPr lang="en-US" b="0" i="0" dirty="0">
                <a:solidFill>
                  <a:srgbClr val="242424"/>
                </a:solidFill>
                <a:effectLst/>
                <a:highlight>
                  <a:srgbClr val="FFFFFF"/>
                </a:highlight>
              </a:rPr>
              <a:t>Gradient descent algorithm does not work for all functions. There are two specific requirements such as </a:t>
            </a:r>
            <a:r>
              <a:rPr lang="en-IN" b="1" i="0" dirty="0">
                <a:solidFill>
                  <a:srgbClr val="242424"/>
                </a:solidFill>
                <a:effectLst/>
                <a:highlight>
                  <a:srgbClr val="FFFFFF"/>
                </a:highlight>
              </a:rPr>
              <a:t>differentiable &amp; convex.</a:t>
            </a:r>
          </a:p>
          <a:p>
            <a:r>
              <a:rPr lang="en-US" dirty="0"/>
              <a:t>In the case of </a:t>
            </a:r>
            <a:r>
              <a:rPr lang="en-US" b="1" dirty="0">
                <a:effectLst/>
              </a:rPr>
              <a:t>a univariate function</a:t>
            </a:r>
            <a:r>
              <a:rPr lang="en-US" dirty="0"/>
              <a:t>, it is simply the </a:t>
            </a:r>
            <a:r>
              <a:rPr lang="en-US" b="1" dirty="0">
                <a:effectLst/>
              </a:rPr>
              <a:t>first derivative at a selected point</a:t>
            </a:r>
            <a:r>
              <a:rPr lang="en-US" dirty="0"/>
              <a:t>. In the case of </a:t>
            </a:r>
            <a:r>
              <a:rPr lang="en-US" b="1" dirty="0">
                <a:effectLst/>
              </a:rPr>
              <a:t>a multivariate function</a:t>
            </a:r>
            <a:r>
              <a:rPr lang="en-US" dirty="0"/>
              <a:t>, it is a </a:t>
            </a:r>
            <a:r>
              <a:rPr lang="en-US" b="1" dirty="0">
                <a:effectLst/>
              </a:rPr>
              <a:t>vector of derivatives</a:t>
            </a:r>
            <a:r>
              <a:rPr lang="en-US" dirty="0"/>
              <a:t> in each main direction (along variable axes). Because we are interested only in a slope along one axis and we don’t care about others these derivatives are called </a:t>
            </a:r>
            <a:r>
              <a:rPr lang="en-US" b="1" dirty="0">
                <a:effectLst/>
              </a:rPr>
              <a:t>partial derivatives</a:t>
            </a:r>
            <a:r>
              <a:rPr lang="en-US" dirty="0"/>
              <a:t>.</a:t>
            </a:r>
            <a:endParaRPr lang="en-IN" b="1" i="0" dirty="0">
              <a:solidFill>
                <a:srgbClr val="242424"/>
              </a:solidFill>
              <a:effectLst/>
              <a:highlight>
                <a:srgbClr val="FFFFFF"/>
              </a:highlight>
            </a:endParaRPr>
          </a:p>
          <a:p>
            <a:pPr algn="l">
              <a:buFont typeface="Arial" panose="020B0604020202020204" pitchFamily="34" charset="0"/>
              <a:buChar char="•"/>
            </a:pPr>
            <a:endParaRPr lang="en-IN" b="0" i="0" dirty="0">
              <a:solidFill>
                <a:srgbClr val="242424"/>
              </a:solidFill>
              <a:effectLst/>
              <a:highlight>
                <a:srgbClr val="FFFFFF"/>
              </a:highlight>
              <a:latin typeface="+mj-lt"/>
            </a:endParaRPr>
          </a:p>
          <a:p>
            <a:pPr lvl="1"/>
            <a:endParaRPr lang="en-IN" dirty="0">
              <a:latin typeface="+mj-lt"/>
            </a:endParaRPr>
          </a:p>
        </p:txBody>
      </p:sp>
    </p:spTree>
    <p:extLst>
      <p:ext uri="{BB962C8B-B14F-4D97-AF65-F5344CB8AC3E}">
        <p14:creationId xmlns:p14="http://schemas.microsoft.com/office/powerpoint/2010/main" val="16544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0C9D-351E-A631-BD60-E519435DFF86}"/>
              </a:ext>
            </a:extLst>
          </p:cNvPr>
          <p:cNvSpPr>
            <a:spLocks noGrp="1"/>
          </p:cNvSpPr>
          <p:nvPr>
            <p:ph type="title"/>
          </p:nvPr>
        </p:nvSpPr>
        <p:spPr/>
        <p:txBody>
          <a:bodyPr>
            <a:normAutofit/>
          </a:bodyPr>
          <a:lstStyle/>
          <a:p>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Gradient Descent Method</a:t>
            </a:r>
            <a:br>
              <a:rPr lang="en-IN"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36EF1-2396-2CCC-9CF5-D408B49F6B32}"/>
                  </a:ext>
                </a:extLst>
              </p:cNvPr>
              <p:cNvSpPr>
                <a:spLocks noGrp="1"/>
              </p:cNvSpPr>
              <p:nvPr>
                <p:ph idx="1"/>
              </p:nvPr>
            </p:nvSpPr>
            <p:spPr/>
            <p:txBody>
              <a:bodyPr>
                <a:normAutofit/>
              </a:bodyPr>
              <a:lstStyle/>
              <a:p>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A natural choice for the search direction is the negative gradient </a:t>
                </a:r>
                <a:endParaRPr lang="en-US" sz="32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sz="3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endPar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The resulting algorithm is called the </a:t>
                </a:r>
                <a:r>
                  <a:rPr lang="en-US" sz="3200" b="1" kern="100" dirty="0">
                    <a:effectLst/>
                    <a:latin typeface="Times New Roman" panose="02020603050405020304" pitchFamily="18" charset="0"/>
                    <a:ea typeface="Times New Roman" panose="02020603050405020304" pitchFamily="18" charset="0"/>
                    <a:cs typeface="Times New Roman" panose="02020603050405020304" pitchFamily="18" charset="0"/>
                  </a:rPr>
                  <a:t>gradient algorithm </a:t>
                </a:r>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3200" b="1" kern="100" dirty="0">
                    <a:effectLst/>
                    <a:latin typeface="Times New Roman" panose="02020603050405020304" pitchFamily="18" charset="0"/>
                    <a:ea typeface="Times New Roman" panose="02020603050405020304" pitchFamily="18" charset="0"/>
                    <a:cs typeface="Times New Roman" panose="02020603050405020304" pitchFamily="18" charset="0"/>
                  </a:rPr>
                  <a:t>gradient descent method</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DDC36EF1-2396-2CCC-9CF5-D408B49F6B32}"/>
                  </a:ext>
                </a:extLst>
              </p:cNvPr>
              <p:cNvSpPr>
                <a:spLocks noGrp="1" noRot="1" noChangeAspect="1" noMove="1" noResize="1" noEditPoints="1" noAdjustHandles="1" noChangeArrowheads="1" noChangeShapeType="1" noTextEdit="1"/>
              </p:cNvSpPr>
              <p:nvPr>
                <p:ph idx="1"/>
              </p:nvPr>
            </p:nvSpPr>
            <p:spPr>
              <a:blipFill>
                <a:blip r:embed="rId2"/>
                <a:stretch>
                  <a:fillRect l="-1333" t="-3081"/>
                </a:stretch>
              </a:blipFill>
            </p:spPr>
            <p:txBody>
              <a:bodyPr/>
              <a:lstStyle/>
              <a:p>
                <a:r>
                  <a:rPr lang="en-IN">
                    <a:noFill/>
                  </a:rPr>
                  <a:t> </a:t>
                </a:r>
              </a:p>
            </p:txBody>
          </p:sp>
        </mc:Fallback>
      </mc:AlternateContent>
    </p:spTree>
    <p:extLst>
      <p:ext uri="{BB962C8B-B14F-4D97-AF65-F5344CB8AC3E}">
        <p14:creationId xmlns:p14="http://schemas.microsoft.com/office/powerpoint/2010/main" val="3976587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E73D-AFEE-2B4E-4AD5-97B21AB0F262}"/>
              </a:ext>
            </a:extLst>
          </p:cNvPr>
          <p:cNvSpPr>
            <a:spLocks noGrp="1"/>
          </p:cNvSpPr>
          <p:nvPr>
            <p:ph type="title"/>
          </p:nvPr>
        </p:nvSpPr>
        <p:spPr>
          <a:xfrm>
            <a:off x="838200" y="365125"/>
            <a:ext cx="10515600" cy="1017361"/>
          </a:xfrm>
        </p:spPr>
        <p:txBody>
          <a:bodyPr>
            <a:normAutofit/>
          </a:bodyPr>
          <a:lstStyle/>
          <a:p>
            <a:r>
              <a:rPr lang="en-US" b="1" dirty="0">
                <a:effectLst/>
                <a:latin typeface="Times New Roman" panose="02020603050405020304" pitchFamily="18" charset="0"/>
                <a:ea typeface="Times New Roman" panose="02020603050405020304" pitchFamily="18" charset="0"/>
              </a:rPr>
              <a:t>Algorithm:</a:t>
            </a:r>
            <a:r>
              <a:rPr lang="en-US"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Gradient descent method</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A0E471-B205-0515-4C49-294DAF580A40}"/>
                  </a:ext>
                </a:extLst>
              </p:cNvPr>
              <p:cNvSpPr>
                <a:spLocks noGrp="1"/>
              </p:cNvSpPr>
              <p:nvPr>
                <p:ph idx="1"/>
              </p:nvPr>
            </p:nvSpPr>
            <p:spPr>
              <a:xfrm>
                <a:off x="838200" y="1382486"/>
                <a:ext cx="10515600" cy="4794477"/>
              </a:xfrm>
            </p:spPr>
            <p:txBody>
              <a:bodyPr>
                <a:normAutofit/>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Given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 starting point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repeat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1.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2. Line search. Choose step size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via exact line search</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3. Update.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until</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stopping criterion is satisﬁed.</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6AA0E471-B205-0515-4C49-294DAF580A40}"/>
                  </a:ext>
                </a:extLst>
              </p:cNvPr>
              <p:cNvSpPr>
                <a:spLocks noGrp="1" noRot="1" noChangeAspect="1" noMove="1" noResize="1" noEditPoints="1" noAdjustHandles="1" noChangeArrowheads="1" noChangeShapeType="1" noTextEdit="1"/>
              </p:cNvSpPr>
              <p:nvPr>
                <p:ph idx="1"/>
              </p:nvPr>
            </p:nvSpPr>
            <p:spPr>
              <a:xfrm>
                <a:off x="838200" y="1382486"/>
                <a:ext cx="10515600" cy="4794477"/>
              </a:xfrm>
              <a:blipFill>
                <a:blip r:embed="rId2"/>
                <a:stretch>
                  <a:fillRect l="-1043" t="-1399"/>
                </a:stretch>
              </a:blipFill>
            </p:spPr>
            <p:txBody>
              <a:bodyPr/>
              <a:lstStyle/>
              <a:p>
                <a:r>
                  <a:rPr lang="en-IN">
                    <a:noFill/>
                  </a:rPr>
                  <a:t> </a:t>
                </a:r>
              </a:p>
            </p:txBody>
          </p:sp>
        </mc:Fallback>
      </mc:AlternateContent>
    </p:spTree>
    <p:extLst>
      <p:ext uri="{BB962C8B-B14F-4D97-AF65-F5344CB8AC3E}">
        <p14:creationId xmlns:p14="http://schemas.microsoft.com/office/powerpoint/2010/main" val="1480270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AA7-918F-F498-1309-E1A22032DB09}"/>
              </a:ext>
            </a:extLst>
          </p:cNvPr>
          <p:cNvSpPr>
            <a:spLocks noGrp="1"/>
          </p:cNvSpPr>
          <p:nvPr>
            <p:ph type="title"/>
          </p:nvPr>
        </p:nvSpPr>
        <p:spPr/>
        <p:txBody>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Stopping criterion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EEEC96-F0B6-9CB6-660E-77C76224EF40}"/>
                  </a:ext>
                </a:extLst>
              </p:cNvPr>
              <p:cNvSpPr>
                <a:spLocks noGrp="1"/>
              </p:cNvSpPr>
              <p:nvPr>
                <p:ph idx="1"/>
              </p:nvPr>
            </p:nvSpPr>
            <p:spPr/>
            <p:txBody>
              <a:bodyPr>
                <a:normAutofit/>
              </a:bodyPr>
              <a:lstStyle/>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stopping criterion is usually of the form</a:t>
                </a:r>
              </a:p>
              <a:p>
                <a:pPr marL="0" indent="0">
                  <a:buNone/>
                </a:pPr>
                <a:r>
                  <a:rPr lang="en-US"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d>
                              <m:dPr>
                                <m:begChr m:val="|"/>
                                <m:endChr m:val="|"/>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e>
                            </m:d>
                          </m:e>
                        </m:d>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𝜂</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𝜂</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is small and positive. </a:t>
                </a:r>
              </a:p>
              <a:p>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In most implementations, this condition is checked after step 1, rather than after the update.</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F9EEEC96-F0B6-9CB6-660E-77C76224EF40}"/>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n-IN">
                    <a:noFill/>
                  </a:rPr>
                  <a:t> </a:t>
                </a:r>
              </a:p>
            </p:txBody>
          </p:sp>
        </mc:Fallback>
      </mc:AlternateContent>
    </p:spTree>
    <p:extLst>
      <p:ext uri="{BB962C8B-B14F-4D97-AF65-F5344CB8AC3E}">
        <p14:creationId xmlns:p14="http://schemas.microsoft.com/office/powerpoint/2010/main" val="323918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CE46-53DA-1AE0-A563-251228A46A51}"/>
              </a:ext>
            </a:extLst>
          </p:cNvPr>
          <p:cNvSpPr>
            <a:spLocks noGrp="1"/>
          </p:cNvSpPr>
          <p:nvPr>
            <p:ph type="title"/>
          </p:nvPr>
        </p:nvSpPr>
        <p:spPr/>
        <p:txBody>
          <a:bodyPr/>
          <a:lstStyle/>
          <a:p>
            <a:r>
              <a:rPr lang="en-US" sz="4400" b="1" kern="100" dirty="0">
                <a:effectLst/>
                <a:latin typeface="Times New Roman" panose="02020603050405020304" pitchFamily="18" charset="0"/>
                <a:ea typeface="Aptos" panose="020B0004020202020204" pitchFamily="34" charset="0"/>
                <a:cs typeface="Times New Roman" panose="02020603050405020304" pitchFamily="18" charset="0"/>
              </a:rPr>
              <a:t>Convex set</a:t>
            </a:r>
            <a:endParaRPr lang="en-IN" dirty="0"/>
          </a:p>
        </p:txBody>
      </p:sp>
      <p:sp>
        <p:nvSpPr>
          <p:cNvPr id="3" name="Content Placeholder 2">
            <a:extLst>
              <a:ext uri="{FF2B5EF4-FFF2-40B4-BE49-F238E27FC236}">
                <a16:creationId xmlns:a16="http://schemas.microsoft.com/office/drawing/2014/main" id="{030F8DC4-F295-AE9F-F7C2-98F3C62F9F38}"/>
              </a:ext>
            </a:extLst>
          </p:cNvPr>
          <p:cNvSpPr>
            <a:spLocks noGrp="1"/>
          </p:cNvSpPr>
          <p:nvPr>
            <p:ph idx="1"/>
          </p:nvPr>
        </p:nvSpPr>
        <p:spPr/>
        <p:txBody>
          <a:bodyPr/>
          <a:lstStyle/>
          <a:p>
            <a:pPr marL="0" indent="0">
              <a:buNone/>
            </a:pPr>
            <a:endParaRPr lang="en-US" sz="1800" i="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sz="1800" i="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sz="1800" i="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sz="1800" i="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sz="1800" i="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en-US" sz="1800" i="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buNone/>
            </a:pPr>
            <a:r>
              <a:rPr lang="en-US" i="1" kern="100" dirty="0">
                <a:effectLst/>
                <a:latin typeface="Times New Roman" panose="02020603050405020304" pitchFamily="18" charset="0"/>
                <a:ea typeface="Aptos" panose="020B0004020202020204" pitchFamily="34" charset="0"/>
                <a:cs typeface="Times New Roman" panose="02020603050405020304" pitchFamily="18" charset="0"/>
              </a:rPr>
              <a:t>Left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The hexagon, which includes its boundary (shown darker), is convex. </a:t>
            </a:r>
            <a:r>
              <a:rPr lang="en-US" i="1" kern="100" dirty="0">
                <a:effectLst/>
                <a:latin typeface="Times New Roman" panose="02020603050405020304" pitchFamily="18" charset="0"/>
                <a:ea typeface="Aptos" panose="020B0004020202020204" pitchFamily="34" charset="0"/>
                <a:cs typeface="Times New Roman" panose="02020603050405020304" pitchFamily="18" charset="0"/>
              </a:rPr>
              <a:t>Middle</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The kidney shaped set is not convex, since the line segment between the two points in the set shown as dots is not contained in the set. </a:t>
            </a:r>
            <a:r>
              <a:rPr lang="en-US" i="1" kern="100" dirty="0">
                <a:effectLst/>
                <a:latin typeface="Times New Roman" panose="02020603050405020304" pitchFamily="18" charset="0"/>
                <a:ea typeface="Aptos" panose="020B0004020202020204" pitchFamily="34" charset="0"/>
                <a:cs typeface="Times New Roman" panose="02020603050405020304" pitchFamily="18" charset="0"/>
              </a:rPr>
              <a:t>Right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The square contains some boundary points but not others and is not convex.</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p:pic>
        <p:nvPicPr>
          <p:cNvPr id="4" name="Picture 3" descr="A transparent face shield with a black dot&#10;&#10;Description automatically generated">
            <a:extLst>
              <a:ext uri="{FF2B5EF4-FFF2-40B4-BE49-F238E27FC236}">
                <a16:creationId xmlns:a16="http://schemas.microsoft.com/office/drawing/2014/main" id="{FB3D2CBE-7E10-8DFF-FD12-6AB6503D1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44" y="1904909"/>
            <a:ext cx="8289182" cy="1939200"/>
          </a:xfrm>
          <a:prstGeom prst="rect">
            <a:avLst/>
          </a:prstGeom>
        </p:spPr>
      </p:pic>
    </p:spTree>
    <p:extLst>
      <p:ext uri="{BB962C8B-B14F-4D97-AF65-F5344CB8AC3E}">
        <p14:creationId xmlns:p14="http://schemas.microsoft.com/office/powerpoint/2010/main" val="2908060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90E2D-C425-0DC7-2D2B-DFD239202515}"/>
              </a:ext>
            </a:extLst>
          </p:cNvPr>
          <p:cNvPicPr>
            <a:picLocks noChangeAspect="1"/>
          </p:cNvPicPr>
          <p:nvPr/>
        </p:nvPicPr>
        <p:blipFill>
          <a:blip r:embed="rId2"/>
          <a:stretch>
            <a:fillRect/>
          </a:stretch>
        </p:blipFill>
        <p:spPr>
          <a:xfrm>
            <a:off x="188414" y="740229"/>
            <a:ext cx="10196558" cy="4898571"/>
          </a:xfrm>
          <a:prstGeom prst="rect">
            <a:avLst/>
          </a:prstGeom>
        </p:spPr>
      </p:pic>
    </p:spTree>
    <p:extLst>
      <p:ext uri="{BB962C8B-B14F-4D97-AF65-F5344CB8AC3E}">
        <p14:creationId xmlns:p14="http://schemas.microsoft.com/office/powerpoint/2010/main" val="2461591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46D1C5-A465-C862-DB8D-90C57F409985}"/>
                  </a:ext>
                </a:extLst>
              </p:cNvPr>
              <p:cNvSpPr>
                <a:spLocks noGrp="1"/>
              </p:cNvSpPr>
              <p:nvPr>
                <p:ph idx="1"/>
              </p:nvPr>
            </p:nvSpPr>
            <p:spPr>
              <a:xfrm>
                <a:off x="838200" y="489857"/>
                <a:ext cx="10515600" cy="5687106"/>
              </a:xfrm>
            </p:spPr>
            <p:txBody>
              <a:bodyPr/>
              <a:lstStyle/>
              <a:p>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Some contour lines of the function </a:t>
                </a:r>
                <a14:m>
                  <m:oMath xmlns:m="http://schemas.openxmlformats.org/officeDocument/2006/math">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+ 10</m:t>
                    </m:r>
                    <m:sSubSup>
                      <m:sSubSup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The sublevel set</a:t>
                </a: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 is defined as</a:t>
                </a:r>
                <a:r>
                  <a:rPr lang="en-IN" sz="2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𝑆</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𝑑𝑜𝑚</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0</m:t>
                        </m:r>
                      </m:sup>
                    </m:sSup>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condition number</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 of the sublevel sets, which are ellipsoids, is exactly 10. </a:t>
                </a:r>
              </a:p>
              <a:p>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The ﬁgure shows the iterates of the gradient method with exact line search, started at </a:t>
                </a:r>
                <a14:m>
                  <m:oMath xmlns:m="http://schemas.openxmlformats.org/officeDocument/2006/math">
                    <m:sSub>
                      <m:sSub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kern="100">
                        <a:effectLst/>
                        <a:latin typeface="Cambria Math" panose="02040503050406030204" pitchFamily="18" charset="0"/>
                        <a:ea typeface="Times New Roman" panose="02020603050405020304" pitchFamily="18" charset="0"/>
                        <a:cs typeface="Times New Roman" panose="02020603050405020304" pitchFamily="18" charset="0"/>
                      </a:rPr>
                      <m:t> = (10, 1)</m:t>
                    </m:r>
                  </m:oMath>
                </a14:m>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condition number</a:t>
                </a: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 indicates whether the problem is ill- or well-conditioned. </a:t>
                </a:r>
              </a:p>
              <a:p>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More specifically, the condition number gives a bound for the relative error in the solution when a small perturbation is applied to the input data. </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6646D1C5-A465-C862-DB8D-90C57F409985}"/>
                  </a:ext>
                </a:extLst>
              </p:cNvPr>
              <p:cNvSpPr>
                <a:spLocks noGrp="1" noRot="1" noChangeAspect="1" noMove="1" noResize="1" noEditPoints="1" noAdjustHandles="1" noChangeArrowheads="1" noChangeShapeType="1" noTextEdit="1"/>
              </p:cNvSpPr>
              <p:nvPr>
                <p:ph idx="1"/>
              </p:nvPr>
            </p:nvSpPr>
            <p:spPr>
              <a:xfrm>
                <a:off x="838200" y="489857"/>
                <a:ext cx="10515600" cy="5687106"/>
              </a:xfrm>
              <a:blipFill>
                <a:blip r:embed="rId2"/>
                <a:stretch>
                  <a:fillRect l="-1043" t="-429" r="-348"/>
                </a:stretch>
              </a:blipFill>
            </p:spPr>
            <p:txBody>
              <a:bodyPr/>
              <a:lstStyle/>
              <a:p>
                <a:r>
                  <a:rPr lang="en-IN">
                    <a:noFill/>
                  </a:rPr>
                  <a:t> </a:t>
                </a:r>
              </a:p>
            </p:txBody>
          </p:sp>
        </mc:Fallback>
      </mc:AlternateContent>
    </p:spTree>
    <p:extLst>
      <p:ext uri="{BB962C8B-B14F-4D97-AF65-F5344CB8AC3E}">
        <p14:creationId xmlns:p14="http://schemas.microsoft.com/office/powerpoint/2010/main" val="3235269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AF0F-BB50-553C-A77C-B7184D1E1BB5}"/>
              </a:ext>
            </a:extLst>
          </p:cNvPr>
          <p:cNvSpPr>
            <a:spLocks noGrp="1"/>
          </p:cNvSpPr>
          <p:nvPr>
            <p:ph type="title"/>
          </p:nvPr>
        </p:nvSpPr>
        <p:spPr/>
        <p:txBody>
          <a:bodyPr/>
          <a:lstStyle/>
          <a:p>
            <a:r>
              <a:rPr lang="en-IN" dirty="0"/>
              <a:t>Some Gradient Descent methods</a:t>
            </a:r>
          </a:p>
        </p:txBody>
      </p:sp>
      <p:sp>
        <p:nvSpPr>
          <p:cNvPr id="3" name="Content Placeholder 2">
            <a:extLst>
              <a:ext uri="{FF2B5EF4-FFF2-40B4-BE49-F238E27FC236}">
                <a16:creationId xmlns:a16="http://schemas.microsoft.com/office/drawing/2014/main" id="{F192DD5C-542C-C983-8690-03003B6A044E}"/>
              </a:ext>
            </a:extLst>
          </p:cNvPr>
          <p:cNvSpPr>
            <a:spLocks noGrp="1"/>
          </p:cNvSpPr>
          <p:nvPr>
            <p:ph idx="1"/>
          </p:nvPr>
        </p:nvSpPr>
        <p:spPr/>
        <p:txBody>
          <a:bodyPr/>
          <a:lstStyle/>
          <a:p>
            <a:r>
              <a:rPr lang="en-IN" dirty="0"/>
              <a:t>gradient descent method, </a:t>
            </a:r>
          </a:p>
          <a:p>
            <a:r>
              <a:rPr lang="en-IN" dirty="0"/>
              <a:t>conjugate gradient decent method, </a:t>
            </a:r>
          </a:p>
          <a:p>
            <a:r>
              <a:rPr lang="en-IN" dirty="0"/>
              <a:t>Newton’s method, </a:t>
            </a:r>
          </a:p>
          <a:p>
            <a:r>
              <a:rPr lang="en-IN" dirty="0"/>
              <a:t>quasi-newton method, </a:t>
            </a:r>
          </a:p>
          <a:p>
            <a:r>
              <a:rPr lang="en-IN" dirty="0"/>
              <a:t>Levenberg-Marquardt method.</a:t>
            </a:r>
          </a:p>
        </p:txBody>
      </p:sp>
    </p:spTree>
    <p:extLst>
      <p:ext uri="{BB962C8B-B14F-4D97-AF65-F5344CB8AC3E}">
        <p14:creationId xmlns:p14="http://schemas.microsoft.com/office/powerpoint/2010/main" val="2252331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B873-D872-2DAC-DA01-CEB8D1644D81}"/>
              </a:ext>
            </a:extLst>
          </p:cNvPr>
          <p:cNvSpPr>
            <a:spLocks noGrp="1"/>
          </p:cNvSpPr>
          <p:nvPr>
            <p:ph type="title"/>
          </p:nvPr>
        </p:nvSpPr>
        <p:spPr/>
        <p:txBody>
          <a:bodyPr/>
          <a:lstStyle/>
          <a:p>
            <a:r>
              <a:rPr lang="en-IN" dirty="0"/>
              <a:t>Gradient Descent (GD)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60DA39-EE40-88ED-6E24-679B8D7F96F7}"/>
                  </a:ext>
                </a:extLst>
              </p:cNvPr>
              <p:cNvSpPr>
                <a:spLocks noGrp="1"/>
              </p:cNvSpPr>
              <p:nvPr>
                <p:ph idx="1"/>
              </p:nvPr>
            </p:nvSpPr>
            <p:spPr>
              <a:xfrm>
                <a:off x="1280160" y="2190749"/>
                <a:ext cx="9628632" cy="4771911"/>
              </a:xfrm>
            </p:spPr>
            <p:txBody>
              <a:bodyPr/>
              <a:lstStyle/>
              <a:p>
                <a:pPr marL="285750" indent="-285750">
                  <a:buFont typeface="Wingdings" panose="05000000000000000000" pitchFamily="2" charset="2"/>
                  <a:buChar char="§"/>
                </a:pPr>
                <a:r>
                  <a:rPr lang="en-IN" sz="2400" dirty="0"/>
                  <a:t>Initialize </a:t>
                </a:r>
                <a14:m>
                  <m:oMath xmlns:m="http://schemas.openxmlformats.org/officeDocument/2006/math">
                    <m:r>
                      <a:rPr lang="en-IN" sz="2400" b="1" i="1" dirty="0">
                        <a:latin typeface="Cambria Math" panose="02040503050406030204" pitchFamily="18" charset="0"/>
                      </a:rPr>
                      <m:t>𝒘</m:t>
                    </m:r>
                  </m:oMath>
                </a14:m>
                <a:r>
                  <a:rPr lang="en-IN" sz="2400" dirty="0"/>
                  <a:t> as </a:t>
                </a:r>
                <a14:m>
                  <m:oMath xmlns:m="http://schemas.openxmlformats.org/officeDocument/2006/math">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(0)</m:t>
                        </m:r>
                      </m:sup>
                    </m:sSup>
                  </m:oMath>
                </a14:m>
                <a:endParaRPr lang="en-IN" sz="2400" dirty="0"/>
              </a:p>
              <a:p>
                <a:pPr marL="285750" indent="-285750">
                  <a:buFont typeface="Wingdings" panose="05000000000000000000" pitchFamily="2" charset="2"/>
                  <a:buChar char="§"/>
                </a:pPr>
                <a:r>
                  <a:rPr lang="en-IN" sz="2400" dirty="0"/>
                  <a:t>For iteration </a:t>
                </a:r>
                <a14:m>
                  <m:oMath xmlns:m="http://schemas.openxmlformats.org/officeDocument/2006/math">
                    <m:r>
                      <a:rPr lang="en-IN" sz="2400" i="1" dirty="0">
                        <a:latin typeface="Cambria Math" panose="02040503050406030204" pitchFamily="18" charset="0"/>
                      </a:rPr>
                      <m:t>𝑡</m:t>
                    </m:r>
                    <m:r>
                      <a:rPr lang="en-IN" sz="2400" i="1" dirty="0">
                        <a:latin typeface="Cambria Math" panose="02040503050406030204" pitchFamily="18" charset="0"/>
                      </a:rPr>
                      <m:t>=0,1,2,… </m:t>
                    </m:r>
                  </m:oMath>
                </a14:m>
                <a:r>
                  <a:rPr lang="en-IN" sz="2400" dirty="0"/>
                  <a:t>(or until convergence)</a:t>
                </a:r>
              </a:p>
              <a:p>
                <a:pPr marL="742950" lvl="1" indent="-285750"/>
                <a:r>
                  <a:rPr lang="en-IN" sz="2400" dirty="0"/>
                  <a:t>Calculate the gradient </a:t>
                </a:r>
                <a14:m>
                  <m:oMath xmlns:m="http://schemas.openxmlformats.org/officeDocument/2006/math">
                    <m:sSup>
                      <m:sSupPr>
                        <m:ctrlPr>
                          <a:rPr lang="en-IN" sz="2400" i="1">
                            <a:latin typeface="Cambria Math" panose="02040503050406030204" pitchFamily="18" charset="0"/>
                          </a:rPr>
                        </m:ctrlPr>
                      </m:sSupPr>
                      <m:e>
                        <m:r>
                          <a:rPr lang="en-IN" sz="2400" b="1" i="1">
                            <a:latin typeface="Cambria Math" panose="02040503050406030204" pitchFamily="18" charset="0"/>
                          </a:rPr>
                          <m:t>𝒈</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m:rPr>
                            <m:sty m:val="p"/>
                          </m:rPr>
                          <a:rPr lang="en-IN" sz="2400">
                            <a:latin typeface="Cambria Math" panose="02040503050406030204" pitchFamily="18" charset="0"/>
                          </a:rPr>
                          <m:t>∇</m:t>
                        </m:r>
                      </m:e>
                      <m:sub>
                        <m:r>
                          <a:rPr lang="en-IN" sz="2400" b="1" i="1">
                            <a:latin typeface="Cambria Math" panose="02040503050406030204" pitchFamily="18" charset="0"/>
                          </a:rPr>
                          <m:t>𝒘</m:t>
                        </m:r>
                      </m:sub>
                    </m:sSub>
                    <m:d>
                      <m:dPr>
                        <m:begChr m:val="["/>
                        <m:endChr m:val="]"/>
                        <m:ctrlPr>
                          <a:rPr lang="en-IN" sz="2400" b="1" i="1" dirty="0">
                            <a:latin typeface="Cambria Math" panose="02040503050406030204" pitchFamily="18" charset="0"/>
                          </a:rPr>
                        </m:ctrlPr>
                      </m:dPr>
                      <m:e>
                        <m:r>
                          <a:rPr lang="en-IN" sz="2400" i="1" dirty="0">
                            <a:latin typeface="Cambria Math" panose="02040503050406030204" pitchFamily="18" charset="0"/>
                          </a:rPr>
                          <m:t>𝐿</m:t>
                        </m:r>
                        <m:r>
                          <a:rPr lang="en-IN" sz="2400" b="1" i="1" dirty="0">
                            <a:latin typeface="Cambria Math" panose="02040503050406030204" pitchFamily="18" charset="0"/>
                          </a:rPr>
                          <m:t>(</m:t>
                        </m:r>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r>
                          <a:rPr lang="en-IN" sz="2400" b="1" i="1" dirty="0">
                            <a:latin typeface="Cambria Math" panose="02040503050406030204" pitchFamily="18" charset="0"/>
                          </a:rPr>
                          <m:t>)</m:t>
                        </m:r>
                      </m:e>
                    </m:d>
                  </m:oMath>
                </a14:m>
                <a:r>
                  <a:rPr lang="en-IN" sz="2400" dirty="0"/>
                  <a:t>using the current iterates </a:t>
                </a:r>
                <a14:m>
                  <m:oMath xmlns:m="http://schemas.openxmlformats.org/officeDocument/2006/math">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oMath>
                </a14:m>
                <a:endParaRPr lang="en-IN" sz="2400" dirty="0"/>
              </a:p>
              <a:p>
                <a:pPr marL="742950" lvl="1" indent="-285750">
                  <a:buFont typeface="Wingdings" panose="05000000000000000000" pitchFamily="2" charset="2"/>
                  <a:buChar char="§"/>
                </a:pPr>
                <a:r>
                  <a:rPr lang="en-IN" sz="2400" dirty="0"/>
                  <a:t>Set the learning rate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𝜂</m:t>
                        </m:r>
                      </m:e>
                      <m:sub>
                        <m:r>
                          <a:rPr lang="en-IN" sz="2400" i="1">
                            <a:latin typeface="Cambria Math" panose="02040503050406030204" pitchFamily="18" charset="0"/>
                          </a:rPr>
                          <m:t>𝑡</m:t>
                        </m:r>
                      </m:sub>
                    </m:sSub>
                  </m:oMath>
                </a14:m>
                <a:r>
                  <a:rPr lang="en-IN" sz="2400" dirty="0"/>
                  <a:t> </a:t>
                </a:r>
              </a:p>
              <a:p>
                <a:pPr marL="742950" lvl="1" indent="-285750">
                  <a:buFont typeface="Wingdings" panose="05000000000000000000" pitchFamily="2" charset="2"/>
                  <a:buChar char="§"/>
                </a:pPr>
                <a:r>
                  <a:rPr lang="en-IN" sz="2400" dirty="0"/>
                  <a:t>Move in the </a:t>
                </a:r>
                <a:r>
                  <a:rPr lang="en-IN" sz="2400" u="sng" dirty="0">
                    <a:solidFill>
                      <a:srgbClr val="FF0000"/>
                    </a:solidFill>
                  </a:rPr>
                  <a:t>opposite</a:t>
                </a:r>
                <a:r>
                  <a:rPr lang="en-IN" sz="2400" dirty="0">
                    <a:solidFill>
                      <a:srgbClr val="FF0000"/>
                    </a:solidFill>
                  </a:rPr>
                  <a:t> direction of gradient</a:t>
                </a:r>
              </a:p>
              <a:p>
                <a:pPr marL="0" indent="0">
                  <a:buNone/>
                </a:pPr>
                <a:r>
                  <a:rPr lang="en-IN" sz="2800" dirty="0">
                    <a:latin typeface="Abadi Extra Light" panose="020B0204020104020204" pitchFamily="34" charset="0"/>
                  </a:rPr>
                  <a:t>		</a:t>
                </a:r>
                <a:r>
                  <a:rPr lang="en-IN" sz="2800" dirty="0"/>
                  <a:t> </a:t>
                </a:r>
                <a14:m>
                  <m:oMath xmlns:m="http://schemas.openxmlformats.org/officeDocument/2006/math">
                    <m:sSup>
                      <m:sSupPr>
                        <m:ctrlPr>
                          <a:rPr lang="en-IN" sz="2800" i="1" smtClean="0">
                            <a:latin typeface="Cambria Math" panose="02040503050406030204" pitchFamily="18" charset="0"/>
                          </a:rPr>
                        </m:ctrlPr>
                      </m:sSupPr>
                      <m:e>
                        <m:r>
                          <a:rPr lang="en-IN" sz="2800" b="1" i="1">
                            <a:latin typeface="Cambria Math" panose="02040503050406030204" pitchFamily="18" charset="0"/>
                          </a:rPr>
                          <m:t>𝒘</m:t>
                        </m:r>
                      </m:e>
                      <m:sup>
                        <m:r>
                          <a:rPr lang="en-IN" sz="2800" i="1">
                            <a:latin typeface="Cambria Math" panose="02040503050406030204" pitchFamily="18" charset="0"/>
                          </a:rPr>
                          <m:t>(</m:t>
                        </m:r>
                        <m:r>
                          <a:rPr lang="en-IN" sz="2800" i="1">
                            <a:latin typeface="Cambria Math" panose="02040503050406030204" pitchFamily="18" charset="0"/>
                          </a:rPr>
                          <m:t>𝑡</m:t>
                        </m:r>
                        <m:r>
                          <a:rPr lang="en-IN" sz="2800" b="0" i="1" smtClean="0">
                            <a:latin typeface="Cambria Math" panose="02040503050406030204" pitchFamily="18" charset="0"/>
                          </a:rPr>
                          <m:t>+1</m:t>
                        </m:r>
                        <m:r>
                          <a:rPr lang="en-IN" sz="2800" i="1">
                            <a:latin typeface="Cambria Math" panose="02040503050406030204" pitchFamily="18" charset="0"/>
                          </a:rPr>
                          <m:t>)</m:t>
                        </m:r>
                      </m:sup>
                    </m:sSup>
                    <m:r>
                      <a:rPr lang="en-IN" sz="2800" i="1">
                        <a:latin typeface="Cambria Math" panose="02040503050406030204" pitchFamily="18" charset="0"/>
                      </a:rPr>
                      <m:t>= </m:t>
                    </m:r>
                    <m:sSup>
                      <m:sSupPr>
                        <m:ctrlPr>
                          <a:rPr lang="en-IN" sz="2800" i="1">
                            <a:latin typeface="Cambria Math" panose="02040503050406030204" pitchFamily="18" charset="0"/>
                          </a:rPr>
                        </m:ctrlPr>
                      </m:sSupPr>
                      <m:e>
                        <m:r>
                          <a:rPr lang="en-IN" sz="2800" b="1" i="1">
                            <a:latin typeface="Cambria Math" panose="02040503050406030204" pitchFamily="18" charset="0"/>
                          </a:rPr>
                          <m:t>𝒘</m:t>
                        </m:r>
                      </m:e>
                      <m:sup>
                        <m:r>
                          <a:rPr lang="en-IN" sz="2800" i="1">
                            <a:latin typeface="Cambria Math" panose="02040503050406030204" pitchFamily="18" charset="0"/>
                          </a:rPr>
                          <m:t>(</m:t>
                        </m:r>
                        <m:r>
                          <a:rPr lang="en-IN" sz="2800" i="1">
                            <a:latin typeface="Cambria Math" panose="02040503050406030204" pitchFamily="18" charset="0"/>
                          </a:rPr>
                          <m:t>𝑡</m:t>
                        </m:r>
                        <m:r>
                          <a:rPr lang="en-IN" sz="2800" i="1">
                            <a:latin typeface="Cambria Math" panose="02040503050406030204" pitchFamily="18" charset="0"/>
                          </a:rPr>
                          <m:t>)</m:t>
                        </m:r>
                      </m:sup>
                    </m:sSup>
                    <m:r>
                      <a:rPr lang="en-IN" sz="2800" i="1" smtClean="0">
                        <a:solidFill>
                          <a:srgbClr val="FF0000"/>
                        </a:solidFill>
                        <a:latin typeface="Cambria Math" panose="02040503050406030204" pitchFamily="18" charset="0"/>
                      </a:rPr>
                      <m:t>−</m:t>
                    </m:r>
                    <m:sSub>
                      <m:sSubPr>
                        <m:ctrlPr>
                          <a:rPr lang="en-IN" sz="2800" i="1">
                            <a:solidFill>
                              <a:srgbClr val="FF0000"/>
                            </a:solidFill>
                            <a:latin typeface="Cambria Math" panose="02040503050406030204" pitchFamily="18" charset="0"/>
                          </a:rPr>
                        </m:ctrlPr>
                      </m:sSubPr>
                      <m:e>
                        <m:r>
                          <a:rPr lang="en-IN" sz="2800" i="1">
                            <a:solidFill>
                              <a:srgbClr val="FF0000"/>
                            </a:solidFill>
                            <a:latin typeface="Cambria Math" panose="02040503050406030204" pitchFamily="18" charset="0"/>
                          </a:rPr>
                          <m:t>𝜂</m:t>
                        </m:r>
                      </m:e>
                      <m:sub>
                        <m:r>
                          <a:rPr lang="en-IN" sz="2800" i="1">
                            <a:solidFill>
                              <a:srgbClr val="FF0000"/>
                            </a:solidFill>
                            <a:latin typeface="Cambria Math" panose="02040503050406030204" pitchFamily="18" charset="0"/>
                          </a:rPr>
                          <m:t>𝑡</m:t>
                        </m:r>
                      </m:sub>
                    </m:sSub>
                    <m:sSup>
                      <m:sSupPr>
                        <m:ctrlPr>
                          <a:rPr lang="en-IN" sz="2800" i="1" smtClean="0">
                            <a:solidFill>
                              <a:srgbClr val="FF0000"/>
                            </a:solidFill>
                            <a:latin typeface="Cambria Math" panose="02040503050406030204" pitchFamily="18" charset="0"/>
                          </a:rPr>
                        </m:ctrlPr>
                      </m:sSupPr>
                      <m:e>
                        <m:r>
                          <a:rPr lang="en-IN" sz="2800" b="1" i="1" smtClean="0">
                            <a:solidFill>
                              <a:srgbClr val="FF0000"/>
                            </a:solidFill>
                            <a:latin typeface="Cambria Math" panose="02040503050406030204" pitchFamily="18" charset="0"/>
                          </a:rPr>
                          <m:t>𝒈</m:t>
                        </m:r>
                      </m:e>
                      <m:sup>
                        <m:r>
                          <a:rPr lang="en-IN" sz="2800" b="0" i="1" smtClean="0">
                            <a:solidFill>
                              <a:srgbClr val="FF0000"/>
                            </a:solidFill>
                            <a:latin typeface="Cambria Math" panose="02040503050406030204" pitchFamily="18" charset="0"/>
                          </a:rPr>
                          <m:t>(</m:t>
                        </m:r>
                        <m:r>
                          <a:rPr lang="en-IN" sz="2800" b="0" i="1" smtClean="0">
                            <a:solidFill>
                              <a:srgbClr val="FF0000"/>
                            </a:solidFill>
                            <a:latin typeface="Cambria Math" panose="02040503050406030204" pitchFamily="18" charset="0"/>
                          </a:rPr>
                          <m:t>𝑡</m:t>
                        </m:r>
                        <m:r>
                          <a:rPr lang="en-IN" sz="2800" b="0" i="1" smtClean="0">
                            <a:solidFill>
                              <a:srgbClr val="FF0000"/>
                            </a:solidFill>
                            <a:latin typeface="Cambria Math" panose="02040503050406030204" pitchFamily="18" charset="0"/>
                          </a:rPr>
                          <m:t>)</m:t>
                        </m:r>
                      </m:sup>
                    </m:sSup>
                  </m:oMath>
                </a14:m>
                <a:endParaRPr lang="en-IN" sz="2800" dirty="0">
                  <a:latin typeface="Abadi Extra Light" panose="020B0204020104020204" pitchFamily="34" charset="0"/>
                </a:endParaRPr>
              </a:p>
              <a:p>
                <a:pPr marL="0" indent="0">
                  <a:buNone/>
                </a:pPr>
                <a:r>
                  <a:rPr lang="en-IN" sz="2800" dirty="0">
                    <a:latin typeface="Abadi Extra Light" panose="020B0204020104020204" pitchFamily="34" charset="0"/>
                  </a:rPr>
                  <a:t>			  =</a:t>
                </a:r>
                <a:r>
                  <a:rPr lang="en-IN" sz="2800" dirty="0"/>
                  <a:t> </a:t>
                </a:r>
                <a14:m>
                  <m:oMath xmlns:m="http://schemas.openxmlformats.org/officeDocument/2006/math">
                    <m:sSup>
                      <m:sSupPr>
                        <m:ctrlPr>
                          <a:rPr lang="en-IN" sz="2800" i="1">
                            <a:latin typeface="Cambria Math" panose="02040503050406030204" pitchFamily="18" charset="0"/>
                          </a:rPr>
                        </m:ctrlPr>
                      </m:sSupPr>
                      <m:e>
                        <m:r>
                          <a:rPr lang="en-IN" sz="2800" b="1" i="1">
                            <a:latin typeface="Cambria Math" panose="02040503050406030204" pitchFamily="18" charset="0"/>
                          </a:rPr>
                          <m:t>𝒘</m:t>
                        </m:r>
                      </m:e>
                      <m:sup>
                        <m:r>
                          <a:rPr lang="en-IN" sz="2800" i="1">
                            <a:latin typeface="Cambria Math" panose="02040503050406030204" pitchFamily="18" charset="0"/>
                          </a:rPr>
                          <m:t>(</m:t>
                        </m:r>
                        <m:r>
                          <a:rPr lang="en-IN" sz="2800" i="1">
                            <a:latin typeface="Cambria Math" panose="02040503050406030204" pitchFamily="18" charset="0"/>
                          </a:rPr>
                          <m:t>𝑡</m:t>
                        </m:r>
                        <m:r>
                          <a:rPr lang="en-IN" sz="2800" i="1">
                            <a:latin typeface="Cambria Math" panose="02040503050406030204" pitchFamily="18" charset="0"/>
                          </a:rPr>
                          <m:t>)</m:t>
                        </m:r>
                      </m:sup>
                    </m:sSup>
                    <m:r>
                      <a:rPr lang="en-IN" sz="2800" i="1">
                        <a:solidFill>
                          <a:srgbClr val="FF0000"/>
                        </a:solidFill>
                        <a:latin typeface="Cambria Math" panose="02040503050406030204" pitchFamily="18" charset="0"/>
                      </a:rPr>
                      <m:t>−</m:t>
                    </m:r>
                    <m:sSub>
                      <m:sSubPr>
                        <m:ctrlPr>
                          <a:rPr lang="en-IN" sz="2800" i="1">
                            <a:solidFill>
                              <a:srgbClr val="FF0000"/>
                            </a:solidFill>
                            <a:latin typeface="Cambria Math" panose="02040503050406030204" pitchFamily="18" charset="0"/>
                          </a:rPr>
                        </m:ctrlPr>
                      </m:sSubPr>
                      <m:e>
                        <m:r>
                          <a:rPr lang="en-IN" sz="2800" i="1">
                            <a:solidFill>
                              <a:srgbClr val="FF0000"/>
                            </a:solidFill>
                            <a:latin typeface="Cambria Math" panose="02040503050406030204" pitchFamily="18" charset="0"/>
                          </a:rPr>
                          <m:t>𝜂</m:t>
                        </m:r>
                      </m:e>
                      <m:sub>
                        <m:r>
                          <a:rPr lang="en-IN" sz="2800" i="1">
                            <a:solidFill>
                              <a:srgbClr val="FF0000"/>
                            </a:solidFill>
                            <a:latin typeface="Cambria Math" panose="02040503050406030204" pitchFamily="18" charset="0"/>
                          </a:rPr>
                          <m:t>𝑡</m:t>
                        </m:r>
                      </m:sub>
                    </m:sSub>
                    <m:sSub>
                      <m:sSubPr>
                        <m:ctrlPr>
                          <a:rPr lang="en-IN" sz="2800" i="1" smtClean="0">
                            <a:solidFill>
                              <a:srgbClr val="FF0000"/>
                            </a:solidFill>
                            <a:latin typeface="Cambria Math" panose="02040503050406030204" pitchFamily="18" charset="0"/>
                          </a:rPr>
                        </m:ctrlPr>
                      </m:sSubPr>
                      <m:e>
                        <m:r>
                          <m:rPr>
                            <m:sty m:val="p"/>
                          </m:rPr>
                          <a:rPr lang="en-IN" sz="2800">
                            <a:solidFill>
                              <a:srgbClr val="FF0000"/>
                            </a:solidFill>
                            <a:latin typeface="Cambria Math" panose="02040503050406030204" pitchFamily="18" charset="0"/>
                          </a:rPr>
                          <m:t>∇</m:t>
                        </m:r>
                      </m:e>
                      <m:sub>
                        <m:r>
                          <a:rPr lang="en-IN" sz="2800" b="1" i="1">
                            <a:solidFill>
                              <a:srgbClr val="FF0000"/>
                            </a:solidFill>
                            <a:latin typeface="Cambria Math" panose="02040503050406030204" pitchFamily="18" charset="0"/>
                          </a:rPr>
                          <m:t>𝒘</m:t>
                        </m:r>
                      </m:sub>
                    </m:sSub>
                    <m:d>
                      <m:dPr>
                        <m:begChr m:val="["/>
                        <m:endChr m:val="]"/>
                        <m:ctrlPr>
                          <a:rPr lang="en-IN" sz="2800" b="1" i="1" dirty="0">
                            <a:solidFill>
                              <a:srgbClr val="FF0000"/>
                            </a:solidFill>
                            <a:latin typeface="Cambria Math" panose="02040503050406030204" pitchFamily="18" charset="0"/>
                          </a:rPr>
                        </m:ctrlPr>
                      </m:dPr>
                      <m:e>
                        <m:r>
                          <a:rPr lang="en-IN" sz="2800" i="1" dirty="0">
                            <a:solidFill>
                              <a:srgbClr val="FF0000"/>
                            </a:solidFill>
                            <a:latin typeface="Cambria Math" panose="02040503050406030204" pitchFamily="18" charset="0"/>
                          </a:rPr>
                          <m:t>𝐿</m:t>
                        </m:r>
                        <m:r>
                          <a:rPr lang="en-IN" sz="2800" b="1" i="1" dirty="0">
                            <a:solidFill>
                              <a:srgbClr val="FF0000"/>
                            </a:solidFill>
                            <a:latin typeface="Cambria Math" panose="02040503050406030204" pitchFamily="18" charset="0"/>
                          </a:rPr>
                          <m:t>(</m:t>
                        </m:r>
                        <m:sSup>
                          <m:sSupPr>
                            <m:ctrlPr>
                              <a:rPr lang="en-IN" sz="2800" i="1">
                                <a:solidFill>
                                  <a:srgbClr val="FF0000"/>
                                </a:solidFill>
                                <a:latin typeface="Cambria Math" panose="02040503050406030204" pitchFamily="18" charset="0"/>
                              </a:rPr>
                            </m:ctrlPr>
                          </m:sSupPr>
                          <m:e>
                            <m:r>
                              <a:rPr lang="en-IN" sz="2800" b="1" i="1">
                                <a:solidFill>
                                  <a:srgbClr val="FF0000"/>
                                </a:solidFill>
                                <a:latin typeface="Cambria Math" panose="02040503050406030204" pitchFamily="18" charset="0"/>
                              </a:rPr>
                              <m:t>𝒘</m:t>
                            </m:r>
                          </m:e>
                          <m:sup>
                            <m:r>
                              <a:rPr lang="en-IN" sz="2800" i="1">
                                <a:solidFill>
                                  <a:srgbClr val="FF0000"/>
                                </a:solidFill>
                                <a:latin typeface="Cambria Math" panose="02040503050406030204" pitchFamily="18" charset="0"/>
                              </a:rPr>
                              <m:t>(</m:t>
                            </m:r>
                            <m:r>
                              <a:rPr lang="en-IN" sz="2800" i="1">
                                <a:solidFill>
                                  <a:srgbClr val="FF0000"/>
                                </a:solidFill>
                                <a:latin typeface="Cambria Math" panose="02040503050406030204" pitchFamily="18" charset="0"/>
                              </a:rPr>
                              <m:t>𝑡</m:t>
                            </m:r>
                            <m:r>
                              <a:rPr lang="en-IN" sz="2800" i="1">
                                <a:solidFill>
                                  <a:srgbClr val="FF0000"/>
                                </a:solidFill>
                                <a:latin typeface="Cambria Math" panose="02040503050406030204" pitchFamily="18" charset="0"/>
                              </a:rPr>
                              <m:t>)</m:t>
                            </m:r>
                          </m:sup>
                        </m:sSup>
                        <m:r>
                          <a:rPr lang="en-IN" sz="2800" b="1" i="1" dirty="0">
                            <a:solidFill>
                              <a:srgbClr val="FF0000"/>
                            </a:solidFill>
                            <a:latin typeface="Cambria Math" panose="02040503050406030204" pitchFamily="18" charset="0"/>
                          </a:rPr>
                          <m:t>)</m:t>
                        </m:r>
                      </m:e>
                    </m:d>
                  </m:oMath>
                </a14:m>
                <a:endParaRPr lang="en-IN" sz="2800" dirty="0">
                  <a:latin typeface="Abadi Extra Light" panose="020B0204020104020204" pitchFamily="34" charset="0"/>
                </a:endParaRPr>
              </a:p>
              <a:p>
                <a:endParaRPr lang="en-IN" dirty="0"/>
              </a:p>
            </p:txBody>
          </p:sp>
        </mc:Choice>
        <mc:Fallback xmlns="">
          <p:sp>
            <p:nvSpPr>
              <p:cNvPr id="3" name="Content Placeholder 2">
                <a:extLst>
                  <a:ext uri="{FF2B5EF4-FFF2-40B4-BE49-F238E27FC236}">
                    <a16:creationId xmlns:a16="http://schemas.microsoft.com/office/drawing/2014/main" id="{1360DA39-EE40-88ED-6E24-679B8D7F96F7}"/>
                  </a:ext>
                </a:extLst>
              </p:cNvPr>
              <p:cNvSpPr>
                <a:spLocks noGrp="1" noRot="1" noChangeAspect="1" noMove="1" noResize="1" noEditPoints="1" noAdjustHandles="1" noChangeArrowheads="1" noChangeShapeType="1" noTextEdit="1"/>
              </p:cNvSpPr>
              <p:nvPr>
                <p:ph idx="1"/>
              </p:nvPr>
            </p:nvSpPr>
            <p:spPr>
              <a:xfrm>
                <a:off x="1280160" y="2190749"/>
                <a:ext cx="9628632" cy="4771911"/>
              </a:xfrm>
              <a:blipFill>
                <a:blip r:embed="rId2"/>
                <a:stretch>
                  <a:fillRect l="-823" t="-639"/>
                </a:stretch>
              </a:blipFill>
            </p:spPr>
            <p:txBody>
              <a:bodyPr/>
              <a:lstStyle/>
              <a:p>
                <a:r>
                  <a:rPr lang="en-IN">
                    <a:noFill/>
                  </a:rPr>
                  <a:t> </a:t>
                </a:r>
              </a:p>
            </p:txBody>
          </p:sp>
        </mc:Fallback>
      </mc:AlternateContent>
    </p:spTree>
    <p:extLst>
      <p:ext uri="{BB962C8B-B14F-4D97-AF65-F5344CB8AC3E}">
        <p14:creationId xmlns:p14="http://schemas.microsoft.com/office/powerpoint/2010/main" val="69658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3D42-6129-5A1F-46E2-C2DB6E3F7C8B}"/>
              </a:ext>
            </a:extLst>
          </p:cNvPr>
          <p:cNvSpPr>
            <a:spLocks noGrp="1"/>
          </p:cNvSpPr>
          <p:nvPr>
            <p:ph type="title"/>
          </p:nvPr>
        </p:nvSpPr>
        <p:spPr/>
        <p:txBody>
          <a:bodyPr/>
          <a:lstStyle/>
          <a:p>
            <a:r>
              <a:rPr lang="en-IN" dirty="0"/>
              <a:t>Some Obvious questions?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90E8A1-3A8F-0512-E309-42D779C7163E}"/>
                  </a:ext>
                </a:extLst>
              </p:cNvPr>
              <p:cNvSpPr>
                <a:spLocks noGrp="1"/>
              </p:cNvSpPr>
              <p:nvPr>
                <p:ph idx="1"/>
              </p:nvPr>
            </p:nvSpPr>
            <p:spPr>
              <a:xfrm>
                <a:off x="544286" y="2190749"/>
                <a:ext cx="10364506" cy="3986213"/>
              </a:xfrm>
            </p:spPr>
            <p:txBody>
              <a:bodyPr>
                <a:normAutofit/>
              </a:bodyPr>
              <a:lstStyle/>
              <a:p>
                <a:r>
                  <a:rPr lang="en-US" sz="2400" dirty="0">
                    <a:solidFill>
                      <a:srgbClr val="FF0000"/>
                    </a:solidFill>
                  </a:rPr>
                  <a:t>When do we stop in GD algorithm?</a:t>
                </a:r>
              </a:p>
              <a:p>
                <a:pPr lvl="1"/>
                <a:r>
                  <a:rPr lang="en-US" sz="2400" dirty="0"/>
                  <a:t>Possible Stopping Criteria:  iterate until </a:t>
                </a:r>
                <a14:m>
                  <m:oMath xmlns:m="http://schemas.openxmlformats.org/officeDocument/2006/math">
                    <m:d>
                      <m:dPr>
                        <m:begChr m:val="‖"/>
                        <m:endChr m:val="‖"/>
                        <m:ctrlPr>
                          <a:rPr lang="en-US" sz="2400" i="1" smtClean="0">
                            <a:latin typeface="Cambria Math" panose="02040503050406030204" pitchFamily="18" charset="0"/>
                          </a:rPr>
                        </m:ctrlPr>
                      </m:dPr>
                      <m:e>
                        <m:r>
                          <a:rPr lang="en-IN" sz="2400" b="0" i="1" smtClean="0">
                            <a:latin typeface="Cambria Math" panose="02040503050406030204" pitchFamily="18" charset="0"/>
                          </a:rPr>
                          <m:t>𝑔</m:t>
                        </m:r>
                      </m:e>
                    </m:d>
                    <m:r>
                      <a:rPr lang="en-US" sz="2400" b="0" i="1" smtClean="0">
                        <a:latin typeface="Cambria Math" panose="02040503050406030204" pitchFamily="18" charset="0"/>
                      </a:rPr>
                      <m:t>≤</m:t>
                    </m:r>
                    <m:r>
                      <a:rPr lang="en-US" sz="2400" b="0" i="1" smtClean="0">
                        <a:latin typeface="Cambria Math" panose="02040503050406030204" pitchFamily="18" charset="0"/>
                      </a:rPr>
                      <m:t>𝜖</m:t>
                    </m:r>
                  </m:oMath>
                </a14:m>
                <a:r>
                  <a:rPr lang="en-US" sz="2400" dirty="0"/>
                  <a:t> for some </a:t>
                </a:r>
                <a14:m>
                  <m:oMath xmlns:m="http://schemas.openxmlformats.org/officeDocument/2006/math">
                    <m:r>
                      <a:rPr lang="en-US" sz="2400" b="0" i="1" smtClean="0">
                        <a:latin typeface="Cambria Math" panose="02040503050406030204" pitchFamily="18" charset="0"/>
                      </a:rPr>
                      <m:t>𝜖</m:t>
                    </m:r>
                    <m:r>
                      <a:rPr lang="en-US" sz="2400" b="0" i="1" smtClean="0">
                        <a:latin typeface="Cambria Math" panose="02040503050406030204" pitchFamily="18" charset="0"/>
                      </a:rPr>
                      <m:t>&gt;0</m:t>
                    </m:r>
                  </m:oMath>
                </a14:m>
                <a:endParaRPr lang="en-IN" sz="2400" b="0" dirty="0"/>
              </a:p>
              <a:p>
                <a:pPr lvl="1"/>
                <a:r>
                  <a:rPr lang="en-US" sz="2400" dirty="0">
                    <a:solidFill>
                      <a:srgbClr val="FF0000"/>
                    </a:solidFill>
                  </a:rPr>
                  <a:t>How small should </a:t>
                </a:r>
                <a14:m>
                  <m:oMath xmlns:m="http://schemas.openxmlformats.org/officeDocument/2006/math">
                    <m:r>
                      <a:rPr lang="en-US" sz="2400" b="0" i="1" smtClean="0">
                        <a:solidFill>
                          <a:srgbClr val="FF0000"/>
                        </a:solidFill>
                        <a:latin typeface="Cambria Math" panose="02040503050406030204" pitchFamily="18" charset="0"/>
                      </a:rPr>
                      <m:t>𝜖</m:t>
                    </m:r>
                  </m:oMath>
                </a14:m>
                <a:r>
                  <a:rPr lang="en-US" sz="2400" dirty="0">
                    <a:solidFill>
                      <a:srgbClr val="FF0000"/>
                    </a:solidFill>
                  </a:rPr>
                  <a:t> be?</a:t>
                </a:r>
              </a:p>
              <a:p>
                <a:r>
                  <a:rPr lang="en-IN" sz="2400" dirty="0">
                    <a:solidFill>
                      <a:schemeClr val="tx1"/>
                    </a:solidFill>
                  </a:rPr>
                  <a:t>Can I used this approach to solve </a:t>
                </a:r>
                <a:r>
                  <a:rPr lang="en-IN" sz="2400" dirty="0">
                    <a:solidFill>
                      <a:srgbClr val="0000FF"/>
                    </a:solidFill>
                  </a:rPr>
                  <a:t>maximization</a:t>
                </a:r>
                <a:r>
                  <a:rPr lang="en-IN" sz="2400" dirty="0">
                    <a:solidFill>
                      <a:schemeClr val="tx1"/>
                    </a:solidFill>
                  </a:rPr>
                  <a:t> problems?</a:t>
                </a:r>
              </a:p>
              <a:p>
                <a:pPr lvl="1"/>
                <a:r>
                  <a:rPr lang="en-IN" sz="2200" b="0" dirty="0">
                    <a:solidFill>
                      <a:schemeClr val="tx1"/>
                    </a:solidFill>
                  </a:rPr>
                  <a:t>For max. problems we can </a:t>
                </a:r>
                <a:r>
                  <a:rPr lang="en-IN" sz="2200" dirty="0">
                    <a:solidFill>
                      <a:schemeClr val="tx1"/>
                    </a:solidFill>
                  </a:rPr>
                  <a:t>u</a:t>
                </a:r>
                <a:r>
                  <a:rPr lang="en-IN" sz="2200" b="0" dirty="0">
                    <a:solidFill>
                      <a:schemeClr val="tx1"/>
                    </a:solidFill>
                  </a:rPr>
                  <a:t>se gradient </a:t>
                </a:r>
                <a:r>
                  <a:rPr lang="en-IN" sz="2200" b="0" dirty="0">
                    <a:solidFill>
                      <a:srgbClr val="0000FF"/>
                    </a:solidFill>
                  </a:rPr>
                  <a:t>ascent</a:t>
                </a:r>
                <a14:m>
                  <m:oMath xmlns:m="http://schemas.openxmlformats.org/officeDocument/2006/math">
                    <m:r>
                      <a:rPr lang="en-IN" sz="2200" b="0" i="0" smtClean="0">
                        <a:solidFill>
                          <a:schemeClr val="tx1"/>
                        </a:solidFill>
                        <a:latin typeface="Cambria Math" panose="02040503050406030204" pitchFamily="18" charset="0"/>
                      </a:rPr>
                      <m:t>  </m:t>
                    </m:r>
                    <m:sSup>
                      <m:sSupPr>
                        <m:ctrlPr>
                          <a:rPr lang="en-IN" sz="2200" i="1">
                            <a:solidFill>
                              <a:schemeClr val="tx1"/>
                            </a:solidFill>
                            <a:latin typeface="Cambria Math" panose="02040503050406030204" pitchFamily="18" charset="0"/>
                          </a:rPr>
                        </m:ctrlPr>
                      </m:sSupPr>
                      <m:e>
                        <m:r>
                          <a:rPr lang="en-IN" sz="2200" b="1" i="1">
                            <a:solidFill>
                              <a:schemeClr val="tx1"/>
                            </a:solidFill>
                            <a:latin typeface="Cambria Math" panose="02040503050406030204" pitchFamily="18" charset="0"/>
                          </a:rPr>
                          <m:t>𝒘</m:t>
                        </m:r>
                      </m:e>
                      <m:sup>
                        <m:r>
                          <a:rPr lang="en-IN" sz="2200" i="1">
                            <a:solidFill>
                              <a:schemeClr val="tx1"/>
                            </a:solidFill>
                            <a:latin typeface="Cambria Math" panose="02040503050406030204" pitchFamily="18" charset="0"/>
                          </a:rPr>
                          <m:t>(</m:t>
                        </m:r>
                        <m:r>
                          <a:rPr lang="en-IN" sz="2200" i="1">
                            <a:solidFill>
                              <a:schemeClr val="tx1"/>
                            </a:solidFill>
                            <a:latin typeface="Cambria Math" panose="02040503050406030204" pitchFamily="18" charset="0"/>
                          </a:rPr>
                          <m:t>𝑡</m:t>
                        </m:r>
                        <m:r>
                          <a:rPr lang="en-IN" sz="2200" b="0" i="1" smtClean="0">
                            <a:solidFill>
                              <a:schemeClr val="tx1"/>
                            </a:solidFill>
                            <a:latin typeface="Cambria Math" panose="02040503050406030204" pitchFamily="18" charset="0"/>
                          </a:rPr>
                          <m:t>+1</m:t>
                        </m:r>
                        <m:r>
                          <a:rPr lang="en-IN" sz="2200" i="1">
                            <a:solidFill>
                              <a:schemeClr val="tx1"/>
                            </a:solidFill>
                            <a:latin typeface="Cambria Math" panose="02040503050406030204" pitchFamily="18" charset="0"/>
                          </a:rPr>
                          <m:t>)</m:t>
                        </m:r>
                      </m:sup>
                    </m:sSup>
                    <m:r>
                      <a:rPr lang="en-IN" sz="2200" i="1">
                        <a:solidFill>
                          <a:schemeClr val="tx1"/>
                        </a:solidFill>
                        <a:latin typeface="Cambria Math" panose="02040503050406030204" pitchFamily="18" charset="0"/>
                      </a:rPr>
                      <m:t>= </m:t>
                    </m:r>
                    <m:sSup>
                      <m:sSupPr>
                        <m:ctrlPr>
                          <a:rPr lang="en-IN" sz="2200" i="1">
                            <a:solidFill>
                              <a:schemeClr val="tx1"/>
                            </a:solidFill>
                            <a:latin typeface="Cambria Math" panose="02040503050406030204" pitchFamily="18" charset="0"/>
                          </a:rPr>
                        </m:ctrlPr>
                      </m:sSupPr>
                      <m:e>
                        <m:r>
                          <a:rPr lang="en-IN" sz="2200" b="1" i="1">
                            <a:solidFill>
                              <a:schemeClr val="tx1"/>
                            </a:solidFill>
                            <a:latin typeface="Cambria Math" panose="02040503050406030204" pitchFamily="18" charset="0"/>
                          </a:rPr>
                          <m:t>𝒘</m:t>
                        </m:r>
                      </m:e>
                      <m:sup>
                        <m:r>
                          <a:rPr lang="en-IN" sz="2200" i="1">
                            <a:solidFill>
                              <a:schemeClr val="tx1"/>
                            </a:solidFill>
                            <a:latin typeface="Cambria Math" panose="02040503050406030204" pitchFamily="18" charset="0"/>
                          </a:rPr>
                          <m:t>(</m:t>
                        </m:r>
                        <m:r>
                          <a:rPr lang="en-IN" sz="2200" i="1">
                            <a:solidFill>
                              <a:schemeClr val="tx1"/>
                            </a:solidFill>
                            <a:latin typeface="Cambria Math" panose="02040503050406030204" pitchFamily="18" charset="0"/>
                          </a:rPr>
                          <m:t>𝑡</m:t>
                        </m:r>
                        <m:r>
                          <a:rPr lang="en-IN" sz="2200" i="1">
                            <a:solidFill>
                              <a:schemeClr val="tx1"/>
                            </a:solidFill>
                            <a:latin typeface="Cambria Math" panose="02040503050406030204" pitchFamily="18" charset="0"/>
                          </a:rPr>
                          <m:t>)</m:t>
                        </m:r>
                      </m:sup>
                    </m:sSup>
                    <m:r>
                      <a:rPr lang="en-IN" sz="2200" b="0" i="1" smtClean="0">
                        <a:solidFill>
                          <a:schemeClr val="tx1"/>
                        </a:solidFill>
                        <a:latin typeface="Cambria Math" panose="02040503050406030204" pitchFamily="18" charset="0"/>
                      </a:rPr>
                      <m:t>+</m:t>
                    </m:r>
                    <m:sSub>
                      <m:sSubPr>
                        <m:ctrlPr>
                          <a:rPr lang="en-IN" sz="2200" i="1">
                            <a:solidFill>
                              <a:schemeClr val="tx1"/>
                            </a:solidFill>
                            <a:latin typeface="Cambria Math" panose="02040503050406030204" pitchFamily="18" charset="0"/>
                          </a:rPr>
                        </m:ctrlPr>
                      </m:sSubPr>
                      <m:e>
                        <m:r>
                          <a:rPr lang="en-IN" sz="2200" i="1">
                            <a:solidFill>
                              <a:schemeClr val="tx1"/>
                            </a:solidFill>
                            <a:latin typeface="Cambria Math" panose="02040503050406030204" pitchFamily="18" charset="0"/>
                          </a:rPr>
                          <m:t>𝜂</m:t>
                        </m:r>
                      </m:e>
                      <m:sub>
                        <m:r>
                          <a:rPr lang="en-IN" sz="2200" i="1">
                            <a:solidFill>
                              <a:schemeClr val="tx1"/>
                            </a:solidFill>
                            <a:latin typeface="Cambria Math" panose="02040503050406030204" pitchFamily="18" charset="0"/>
                          </a:rPr>
                          <m:t>𝑡</m:t>
                        </m:r>
                      </m:sub>
                    </m:sSub>
                    <m:sSup>
                      <m:sSupPr>
                        <m:ctrlPr>
                          <a:rPr lang="en-IN" sz="2200" i="1">
                            <a:solidFill>
                              <a:schemeClr val="tx1"/>
                            </a:solidFill>
                            <a:latin typeface="Cambria Math" panose="02040503050406030204" pitchFamily="18" charset="0"/>
                          </a:rPr>
                        </m:ctrlPr>
                      </m:sSupPr>
                      <m:e>
                        <m:r>
                          <a:rPr lang="en-IN" sz="2200" b="1" i="1">
                            <a:solidFill>
                              <a:schemeClr val="tx1"/>
                            </a:solidFill>
                            <a:latin typeface="Cambria Math" panose="02040503050406030204" pitchFamily="18" charset="0"/>
                          </a:rPr>
                          <m:t>𝒈</m:t>
                        </m:r>
                      </m:e>
                      <m:sup>
                        <m:r>
                          <a:rPr lang="en-IN" sz="2200" i="1">
                            <a:solidFill>
                              <a:schemeClr val="tx1"/>
                            </a:solidFill>
                            <a:latin typeface="Cambria Math" panose="02040503050406030204" pitchFamily="18" charset="0"/>
                          </a:rPr>
                          <m:t>(</m:t>
                        </m:r>
                        <m:r>
                          <a:rPr lang="en-IN" sz="2200" i="1">
                            <a:solidFill>
                              <a:schemeClr val="tx1"/>
                            </a:solidFill>
                            <a:latin typeface="Cambria Math" panose="02040503050406030204" pitchFamily="18" charset="0"/>
                          </a:rPr>
                          <m:t>𝑡</m:t>
                        </m:r>
                        <m:r>
                          <a:rPr lang="en-IN" sz="2200" i="1">
                            <a:solidFill>
                              <a:schemeClr val="tx1"/>
                            </a:solidFill>
                            <a:latin typeface="Cambria Math" panose="02040503050406030204" pitchFamily="18" charset="0"/>
                          </a:rPr>
                          <m:t>)</m:t>
                        </m:r>
                      </m:sup>
                    </m:sSup>
                  </m:oMath>
                </a14:m>
                <a:endParaRPr lang="en-IN" sz="2200" b="0" dirty="0">
                  <a:solidFill>
                    <a:schemeClr val="tx1"/>
                  </a:solidFill>
                </a:endParaRPr>
              </a:p>
              <a:p>
                <a:pPr lvl="1"/>
                <a:r>
                  <a:rPr lang="en-IN" sz="2400" b="0" dirty="0">
                    <a:solidFill>
                      <a:schemeClr val="tx1"/>
                    </a:solidFill>
                  </a:rPr>
                  <a:t>Will move </a:t>
                </a:r>
                <a:r>
                  <a:rPr lang="en-IN" sz="2400" b="0" u="sng" dirty="0">
                    <a:solidFill>
                      <a:schemeClr val="tx1"/>
                    </a:solidFill>
                  </a:rPr>
                  <a:t>in</a:t>
                </a:r>
                <a:r>
                  <a:rPr lang="en-IN" sz="2400" b="0" dirty="0">
                    <a:solidFill>
                      <a:schemeClr val="tx1"/>
                    </a:solidFill>
                  </a:rPr>
                  <a:t> the direction of the gradient</a:t>
                </a:r>
              </a:p>
              <a:p>
                <a:r>
                  <a:rPr lang="en-IN" sz="2400" dirty="0"/>
                  <a:t>Is it a Iterative method?</a:t>
                </a:r>
              </a:p>
              <a:p>
                <a:pPr lvl="1"/>
                <a:r>
                  <a:rPr lang="en-IN" sz="2400" b="0" dirty="0">
                    <a:solidFill>
                      <a:schemeClr val="tx1"/>
                    </a:solidFill>
                  </a:rPr>
                  <a:t>Iterative sinc</a:t>
                </a:r>
                <a:r>
                  <a:rPr lang="en-IN" sz="2400" dirty="0">
                    <a:solidFill>
                      <a:schemeClr val="tx1"/>
                    </a:solidFill>
                  </a:rPr>
                  <a:t>e it requires several steps/iterations to find the optimal solution.</a:t>
                </a:r>
                <a:endParaRPr lang="en-IN" sz="2400" b="0" dirty="0">
                  <a:solidFill>
                    <a:schemeClr val="tx1"/>
                  </a:solidFill>
                </a:endParaRPr>
              </a:p>
              <a:p>
                <a:pPr lvl="1"/>
                <a:endParaRPr lang="en-IN" sz="2200" dirty="0">
                  <a:solidFill>
                    <a:schemeClr val="tx1"/>
                  </a:solidFill>
                </a:endParaRPr>
              </a:p>
              <a:p>
                <a:endParaRPr lang="en-IN" sz="2400" dirty="0">
                  <a:solidFill>
                    <a:schemeClr val="tx1"/>
                  </a:solidFill>
                </a:endParaRPr>
              </a:p>
              <a:p>
                <a:endParaRPr lang="en-IN" sz="2400" dirty="0"/>
              </a:p>
            </p:txBody>
          </p:sp>
        </mc:Choice>
        <mc:Fallback xmlns="">
          <p:sp>
            <p:nvSpPr>
              <p:cNvPr id="3" name="Content Placeholder 2">
                <a:extLst>
                  <a:ext uri="{FF2B5EF4-FFF2-40B4-BE49-F238E27FC236}">
                    <a16:creationId xmlns:a16="http://schemas.microsoft.com/office/drawing/2014/main" id="{C790E8A1-3A8F-0512-E309-42D779C7163E}"/>
                  </a:ext>
                </a:extLst>
              </p:cNvPr>
              <p:cNvSpPr>
                <a:spLocks noGrp="1" noRot="1" noChangeAspect="1" noMove="1" noResize="1" noEditPoints="1" noAdjustHandles="1" noChangeArrowheads="1" noChangeShapeType="1" noTextEdit="1"/>
              </p:cNvSpPr>
              <p:nvPr>
                <p:ph idx="1"/>
              </p:nvPr>
            </p:nvSpPr>
            <p:spPr>
              <a:xfrm>
                <a:off x="544286" y="2190749"/>
                <a:ext cx="10364506" cy="3986213"/>
              </a:xfrm>
              <a:blipFill>
                <a:blip r:embed="rId2"/>
                <a:stretch>
                  <a:fillRect l="-764" t="-1223"/>
                </a:stretch>
              </a:blipFill>
            </p:spPr>
            <p:txBody>
              <a:bodyPr/>
              <a:lstStyle/>
              <a:p>
                <a:r>
                  <a:rPr lang="en-IN">
                    <a:noFill/>
                  </a:rPr>
                  <a:t> </a:t>
                </a:r>
              </a:p>
            </p:txBody>
          </p:sp>
        </mc:Fallback>
      </mc:AlternateContent>
    </p:spTree>
    <p:extLst>
      <p:ext uri="{BB962C8B-B14F-4D97-AF65-F5344CB8AC3E}">
        <p14:creationId xmlns:p14="http://schemas.microsoft.com/office/powerpoint/2010/main" val="3409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3DEB-6785-F839-C7A4-E916CF1FECC9}"/>
              </a:ext>
            </a:extLst>
          </p:cNvPr>
          <p:cNvSpPr>
            <a:spLocks noGrp="1"/>
          </p:cNvSpPr>
          <p:nvPr>
            <p:ph type="title"/>
          </p:nvPr>
        </p:nvSpPr>
        <p:spPr>
          <a:xfrm>
            <a:off x="429658" y="466343"/>
            <a:ext cx="10479134" cy="1362113"/>
          </a:xfrm>
        </p:spPr>
        <p:txBody>
          <a:bodyPr/>
          <a:lstStyle/>
          <a:p>
            <a:r>
              <a:rPr lang="en-IN" dirty="0"/>
              <a:t>An Experiment</a:t>
            </a:r>
          </a:p>
        </p:txBody>
      </p:sp>
      <p:pic>
        <p:nvPicPr>
          <p:cNvPr id="4" name="Content Placeholder 3">
            <a:extLst>
              <a:ext uri="{FF2B5EF4-FFF2-40B4-BE49-F238E27FC236}">
                <a16:creationId xmlns:a16="http://schemas.microsoft.com/office/drawing/2014/main" id="{904DE45D-21DB-2B1F-B128-5941646146A7}"/>
              </a:ext>
            </a:extLst>
          </p:cNvPr>
          <p:cNvPicPr>
            <a:picLocks noGrp="1" noChangeAspect="1"/>
          </p:cNvPicPr>
          <p:nvPr>
            <p:ph idx="1"/>
          </p:nvPr>
        </p:nvPicPr>
        <p:blipFill>
          <a:blip r:embed="rId2"/>
          <a:stretch>
            <a:fillRect/>
          </a:stretch>
        </p:blipFill>
        <p:spPr>
          <a:xfrm>
            <a:off x="2835929" y="2185587"/>
            <a:ext cx="7662720" cy="398621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025FB1-0A98-C91D-9B36-FEBB4618D6C8}"/>
                  </a:ext>
                </a:extLst>
              </p:cNvPr>
              <p:cNvSpPr txBox="1"/>
              <p:nvPr/>
            </p:nvSpPr>
            <p:spPr>
              <a:xfrm>
                <a:off x="-1284016" y="2190750"/>
                <a:ext cx="50958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b="0" dirty="0"/>
              </a:p>
            </p:txBody>
          </p:sp>
        </mc:Choice>
        <mc:Fallback xmlns="">
          <p:sp>
            <p:nvSpPr>
              <p:cNvPr id="6" name="TextBox 5">
                <a:extLst>
                  <a:ext uri="{FF2B5EF4-FFF2-40B4-BE49-F238E27FC236}">
                    <a16:creationId xmlns:a16="http://schemas.microsoft.com/office/drawing/2014/main" id="{91025FB1-0A98-C91D-9B36-FEBB4618D6C8}"/>
                  </a:ext>
                </a:extLst>
              </p:cNvPr>
              <p:cNvSpPr txBox="1">
                <a:spLocks noRot="1" noChangeAspect="1" noMove="1" noResize="1" noEditPoints="1" noAdjustHandles="1" noChangeArrowheads="1" noChangeShapeType="1" noTextEdit="1"/>
              </p:cNvSpPr>
              <p:nvPr/>
            </p:nvSpPr>
            <p:spPr>
              <a:xfrm>
                <a:off x="-1284016" y="2190750"/>
                <a:ext cx="5095852" cy="461665"/>
              </a:xfrm>
              <a:prstGeom prst="rect">
                <a:avLst/>
              </a:prstGeom>
              <a:blipFill>
                <a:blip r:embed="rId3"/>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86F566-EF99-925B-E5E5-83972AFE5B0D}"/>
                  </a:ext>
                </a:extLst>
              </p:cNvPr>
              <p:cNvSpPr txBox="1"/>
              <p:nvPr/>
            </p:nvSpPr>
            <p:spPr>
              <a:xfrm>
                <a:off x="429658" y="3214036"/>
                <a:ext cx="1751682" cy="369332"/>
              </a:xfrm>
              <a:prstGeom prst="rect">
                <a:avLst/>
              </a:prstGeom>
              <a:noFill/>
            </p:spPr>
            <p:txBody>
              <a:bodyPr wrap="square">
                <a:spAutoFit/>
              </a:bodyPr>
              <a:lstStyle/>
              <a:p>
                <a:r>
                  <a:rPr lang="en-US" dirty="0"/>
                  <a:t>Step size:  0</a:t>
                </a:r>
                <a14:m>
                  <m:oMath xmlns:m="http://schemas.openxmlformats.org/officeDocument/2006/math">
                    <m:r>
                      <a:rPr lang="en-US" b="0" i="1" smtClean="0">
                        <a:latin typeface="Cambria Math" panose="02040503050406030204" pitchFamily="18" charset="0"/>
                      </a:rPr>
                      <m:t>.8</m:t>
                    </m:r>
                  </m:oMath>
                </a14:m>
                <a:endParaRPr lang="en-US" dirty="0"/>
              </a:p>
            </p:txBody>
          </p:sp>
        </mc:Choice>
        <mc:Fallback xmlns="">
          <p:sp>
            <p:nvSpPr>
              <p:cNvPr id="8" name="TextBox 7">
                <a:extLst>
                  <a:ext uri="{FF2B5EF4-FFF2-40B4-BE49-F238E27FC236}">
                    <a16:creationId xmlns:a16="http://schemas.microsoft.com/office/drawing/2014/main" id="{9886F566-EF99-925B-E5E5-83972AFE5B0D}"/>
                  </a:ext>
                </a:extLst>
              </p:cNvPr>
              <p:cNvSpPr txBox="1">
                <a:spLocks noRot="1" noChangeAspect="1" noMove="1" noResize="1" noEditPoints="1" noAdjustHandles="1" noChangeArrowheads="1" noChangeShapeType="1" noTextEdit="1"/>
              </p:cNvSpPr>
              <p:nvPr/>
            </p:nvSpPr>
            <p:spPr>
              <a:xfrm>
                <a:off x="429658" y="3214036"/>
                <a:ext cx="1751682" cy="369332"/>
              </a:xfrm>
              <a:prstGeom prst="rect">
                <a:avLst/>
              </a:prstGeom>
              <a:blipFill>
                <a:blip r:embed="rId4"/>
                <a:stretch>
                  <a:fillRect l="-2778"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0D0EAA-3824-5E4A-1404-2A618A8EE368}"/>
                  </a:ext>
                </a:extLst>
              </p:cNvPr>
              <p:cNvSpPr txBox="1"/>
              <p:nvPr/>
            </p:nvSpPr>
            <p:spPr>
              <a:xfrm>
                <a:off x="374573" y="3880327"/>
                <a:ext cx="1366092"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𝑥</m:t>
                          </m:r>
                        </m:e>
                        <m:sup>
                          <m:r>
                            <a:rPr lang="en-US" b="0" i="1" smtClean="0">
                              <a:solidFill>
                                <a:srgbClr val="C00000"/>
                              </a:solidFill>
                              <a:latin typeface="Cambria Math" panose="02040503050406030204" pitchFamily="18" charset="0"/>
                            </a:rPr>
                            <m:t>(0)</m:t>
                          </m:r>
                        </m:sup>
                      </m:sSup>
                      <m:r>
                        <a:rPr lang="en-US" b="0" i="1" smtClean="0">
                          <a:solidFill>
                            <a:srgbClr val="C00000"/>
                          </a:solidFill>
                          <a:latin typeface="Cambria Math" panose="02040503050406030204" pitchFamily="18" charset="0"/>
                        </a:rPr>
                        <m:t>=−4</m:t>
                      </m:r>
                    </m:oMath>
                  </m:oMathPara>
                </a14:m>
                <a:endParaRPr lang="en-IN" dirty="0"/>
              </a:p>
            </p:txBody>
          </p:sp>
        </mc:Choice>
        <mc:Fallback xmlns="">
          <p:sp>
            <p:nvSpPr>
              <p:cNvPr id="10" name="TextBox 9">
                <a:extLst>
                  <a:ext uri="{FF2B5EF4-FFF2-40B4-BE49-F238E27FC236}">
                    <a16:creationId xmlns:a16="http://schemas.microsoft.com/office/drawing/2014/main" id="{900D0EAA-3824-5E4A-1404-2A618A8EE368}"/>
                  </a:ext>
                </a:extLst>
              </p:cNvPr>
              <p:cNvSpPr txBox="1">
                <a:spLocks noRot="1" noChangeAspect="1" noMove="1" noResize="1" noEditPoints="1" noAdjustHandles="1" noChangeArrowheads="1" noChangeShapeType="1" noTextEdit="1"/>
              </p:cNvSpPr>
              <p:nvPr/>
            </p:nvSpPr>
            <p:spPr>
              <a:xfrm>
                <a:off x="374573" y="3880327"/>
                <a:ext cx="1366092" cy="380810"/>
              </a:xfrm>
              <a:prstGeom prst="rect">
                <a:avLst/>
              </a:prstGeom>
              <a:blipFill>
                <a:blip r:embed="rId5"/>
                <a:stretch>
                  <a:fillRect/>
                </a:stretch>
              </a:blipFill>
            </p:spPr>
            <p:txBody>
              <a:bodyPr/>
              <a:lstStyle/>
              <a:p>
                <a:r>
                  <a:rPr lang="en-IN">
                    <a:noFill/>
                  </a:rPr>
                  <a:t> </a:t>
                </a:r>
              </a:p>
            </p:txBody>
          </p:sp>
        </mc:Fallback>
      </mc:AlternateContent>
      <p:sp>
        <p:nvSpPr>
          <p:cNvPr id="11" name="Oval 10">
            <a:extLst>
              <a:ext uri="{FF2B5EF4-FFF2-40B4-BE49-F238E27FC236}">
                <a16:creationId xmlns:a16="http://schemas.microsoft.com/office/drawing/2014/main" id="{ECB9EF3F-BBA1-1748-55F3-1684AF917689}"/>
              </a:ext>
            </a:extLst>
          </p:cNvPr>
          <p:cNvSpPr/>
          <p:nvPr/>
        </p:nvSpPr>
        <p:spPr>
          <a:xfrm>
            <a:off x="5296782" y="4932391"/>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4" name="Slide Number Placeholder 3"/>
          <p:cNvSpPr>
            <a:spLocks noGrp="1"/>
          </p:cNvSpPr>
          <p:nvPr>
            <p:ph type="sldNum" sz="quarter" idx="12"/>
          </p:nvPr>
        </p:nvSpPr>
        <p:spPr/>
        <p:txBody>
          <a:bodyPr/>
          <a:lstStyle/>
          <a:p>
            <a:fld id="{C68DACDF-E1A9-A04C-A5FF-FC2443684BF5}" type="slidenum">
              <a:rPr lang="en-US" smtClean="0"/>
              <a:pPr/>
              <a:t>66</a:t>
            </a:fld>
            <a:endParaRPr lang="en-US"/>
          </a:p>
        </p:txBody>
      </p:sp>
      <p:pic>
        <p:nvPicPr>
          <p:cNvPr id="7" name="Picture 6"/>
          <p:cNvPicPr>
            <a:picLocks noChangeAspect="1"/>
          </p:cNvPicPr>
          <p:nvPr/>
        </p:nvPicPr>
        <p:blipFill>
          <a:blip r:embed="rId2"/>
          <a:stretch>
            <a:fillRect/>
          </a:stretch>
        </p:blipFill>
        <p:spPr>
          <a:xfrm>
            <a:off x="1715679" y="1983136"/>
            <a:ext cx="8757594" cy="455577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1628775" y="3293108"/>
                <a:ext cx="2684325" cy="6578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𝑥</m:t>
                          </m:r>
                        </m:e>
                        <m:sup>
                          <m:r>
                            <a:rPr lang="en-US" i="1">
                              <a:solidFill>
                                <a:srgbClr val="C00000"/>
                              </a:solidFill>
                              <a:latin typeface="Cambria Math" panose="02040503050406030204" pitchFamily="18" charset="0"/>
                            </a:rPr>
                            <m:t>(1)</m:t>
                          </m:r>
                        </m:sup>
                      </m:sSup>
                      <m:r>
                        <a:rPr lang="en-US" i="1">
                          <a:solidFill>
                            <a:srgbClr val="C00000"/>
                          </a:solidFill>
                          <a:latin typeface="Cambria Math" panose="02040503050406030204" pitchFamily="18" charset="0"/>
                        </a:rPr>
                        <m:t>=−4− .8⋅2⋅</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−4</m:t>
                          </m:r>
                        </m:e>
                      </m:d>
                    </m:oMath>
                  </m:oMathPara>
                </a14:m>
                <a:endParaRPr lang="en-IN"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=2.4</m:t>
                      </m:r>
                    </m:oMath>
                  </m:oMathPara>
                </a14:m>
                <a:endParaRPr lang="en-US" dirty="0">
                  <a:solidFill>
                    <a:srgbClr val="C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28775" y="3293108"/>
                <a:ext cx="2684325" cy="65780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28776" y="2915081"/>
                <a:ext cx="1224759"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(0)</m:t>
                          </m:r>
                        </m:sup>
                      </m:sSup>
                      <m:r>
                        <a:rPr lang="en-US" i="1">
                          <a:solidFill>
                            <a:schemeClr val="accent6">
                              <a:lumMod val="75000"/>
                            </a:schemeClr>
                          </a:solidFill>
                          <a:latin typeface="Cambria Math" panose="02040503050406030204" pitchFamily="18" charset="0"/>
                        </a:rPr>
                        <m:t>=−4</m:t>
                      </m:r>
                    </m:oMath>
                  </m:oMathPara>
                </a14:m>
                <a:endParaRPr lang="en-US" dirty="0">
                  <a:solidFill>
                    <a:srgbClr val="FFC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28776" y="2915081"/>
                <a:ext cx="1224759" cy="38081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28775" y="2570697"/>
                <a:ext cx="1367682" cy="369332"/>
              </a:xfrm>
              <a:prstGeom prst="rect">
                <a:avLst/>
              </a:prstGeom>
              <a:noFill/>
            </p:spPr>
            <p:txBody>
              <a:bodyPr wrap="none" rtlCol="0">
                <a:spAutoFit/>
              </a:bodyPr>
              <a:lstStyle/>
              <a:p>
                <a:r>
                  <a:rPr lang="en-US" dirty="0"/>
                  <a:t>Step size:  </a:t>
                </a:r>
                <a14:m>
                  <m:oMath xmlns:m="http://schemas.openxmlformats.org/officeDocument/2006/math">
                    <m:r>
                      <a:rPr lang="en-US" i="1">
                        <a:latin typeface="Cambria Math" panose="02040503050406030204" pitchFamily="18" charset="0"/>
                      </a:rPr>
                      <m:t>.8</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8775" y="2570697"/>
                <a:ext cx="1367682" cy="369332"/>
              </a:xfrm>
              <a:prstGeom prst="rect">
                <a:avLst/>
              </a:prstGeom>
              <a:blipFill>
                <a:blip r:embed="rId6"/>
                <a:stretch>
                  <a:fillRect l="-3556" t="-10000" b="-26667"/>
                </a:stretch>
              </a:blipFill>
            </p:spPr>
            <p:txBody>
              <a:bodyPr/>
              <a:lstStyle/>
              <a:p>
                <a:r>
                  <a:rPr lang="en-IN">
                    <a:noFill/>
                  </a:rPr>
                  <a:t> </a:t>
                </a:r>
              </a:p>
            </p:txBody>
          </p:sp>
        </mc:Fallback>
      </mc:AlternateContent>
      <p:sp>
        <p:nvSpPr>
          <p:cNvPr id="13" name="Oval 12"/>
          <p:cNvSpPr/>
          <p:nvPr/>
        </p:nvSpPr>
        <p:spPr>
          <a:xfrm>
            <a:off x="4485203" y="5152724"/>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4" name="Oval 13"/>
          <p:cNvSpPr/>
          <p:nvPr/>
        </p:nvSpPr>
        <p:spPr>
          <a:xfrm>
            <a:off x="6969151" y="5651112"/>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5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4" name="Slide Number Placeholder 3"/>
          <p:cNvSpPr>
            <a:spLocks noGrp="1"/>
          </p:cNvSpPr>
          <p:nvPr>
            <p:ph type="sldNum" sz="quarter" idx="12"/>
          </p:nvPr>
        </p:nvSpPr>
        <p:spPr/>
        <p:txBody>
          <a:bodyPr/>
          <a:lstStyle/>
          <a:p>
            <a:fld id="{C68DACDF-E1A9-A04C-A5FF-FC2443684BF5}" type="slidenum">
              <a:rPr lang="en-US" smtClean="0"/>
              <a:pPr/>
              <a:t>67</a:t>
            </a:fld>
            <a:endParaRPr lang="en-US"/>
          </a:p>
        </p:txBody>
      </p:sp>
      <p:pic>
        <p:nvPicPr>
          <p:cNvPr id="7" name="Picture 6"/>
          <p:cNvPicPr>
            <a:picLocks noChangeAspect="1"/>
          </p:cNvPicPr>
          <p:nvPr/>
        </p:nvPicPr>
        <p:blipFill>
          <a:blip r:embed="rId3"/>
          <a:stretch>
            <a:fillRect/>
          </a:stretch>
        </p:blipFill>
        <p:spPr>
          <a:xfrm>
            <a:off x="1683865" y="1828455"/>
            <a:ext cx="8757594" cy="4308785"/>
          </a:xfrm>
          <a:prstGeom prst="rect">
            <a:avLst/>
          </a:prstGeom>
        </p:spPr>
      </p:pic>
      <p:sp>
        <p:nvSpPr>
          <p:cNvPr id="8" name="Oval 7"/>
          <p:cNvSpPr/>
          <p:nvPr/>
        </p:nvSpPr>
        <p:spPr>
          <a:xfrm>
            <a:off x="4485203" y="4745104"/>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mc:AlternateContent xmlns:mc="http://schemas.openxmlformats.org/markup-compatibility/2006" xmlns:a14="http://schemas.microsoft.com/office/drawing/2010/main">
        <mc:Choice Requires="a14">
          <p:sp>
            <p:nvSpPr>
              <p:cNvPr id="9" name="TextBox 8"/>
              <p:cNvSpPr txBox="1"/>
              <p:nvPr/>
            </p:nvSpPr>
            <p:spPr>
              <a:xfrm>
                <a:off x="2026617" y="1144514"/>
                <a:ext cx="1435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026617" y="1144514"/>
                <a:ext cx="1435184" cy="369332"/>
              </a:xfrm>
              <a:prstGeom prst="rect">
                <a:avLst/>
              </a:prstGeom>
              <a:blipFill>
                <a:blip r:embed="rId4"/>
                <a:stretch>
                  <a:fillRect b="-1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63460" y="5700404"/>
                <a:ext cx="122796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i="1">
                          <a:latin typeface="Cambria Math" panose="02040503050406030204" pitchFamily="18" charset="0"/>
                        </a:rPr>
                        <m:t>=0.4</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63460" y="5700404"/>
                <a:ext cx="1227965" cy="38081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24534" y="3671135"/>
                <a:ext cx="2500749"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𝑥</m:t>
                          </m:r>
                        </m:e>
                        <m:sup>
                          <m:r>
                            <a:rPr lang="en-US" i="1">
                              <a:solidFill>
                                <a:srgbClr val="C00000"/>
                              </a:solidFill>
                              <a:latin typeface="Cambria Math" panose="02040503050406030204" pitchFamily="18" charset="0"/>
                            </a:rPr>
                            <m:t>(2)</m:t>
                          </m:r>
                        </m:sup>
                      </m:sSup>
                      <m:r>
                        <a:rPr lang="en-US" i="1">
                          <a:solidFill>
                            <a:srgbClr val="C00000"/>
                          </a:solidFill>
                          <a:latin typeface="Cambria Math" panose="02040503050406030204" pitchFamily="18" charset="0"/>
                        </a:rPr>
                        <m:t>=2.4− .8⋅2⋅2.4</m:t>
                      </m:r>
                    </m:oMath>
                  </m:oMathPara>
                </a14:m>
                <a:endParaRPr lang="en-US" dirty="0">
                  <a:solidFill>
                    <a:srgbClr val="C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624534" y="3671135"/>
                <a:ext cx="2500749" cy="38081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628776" y="3293108"/>
                <a:ext cx="122796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(1)</m:t>
                          </m:r>
                        </m:sup>
                      </m:sSup>
                      <m:r>
                        <a:rPr lang="en-US" i="1">
                          <a:solidFill>
                            <a:schemeClr val="accent6">
                              <a:lumMod val="75000"/>
                            </a:schemeClr>
                          </a:solidFill>
                          <a:latin typeface="Cambria Math" panose="02040503050406030204" pitchFamily="18" charset="0"/>
                        </a:rPr>
                        <m:t>=2.4</m:t>
                      </m:r>
                    </m:oMath>
                  </m:oMathPara>
                </a14:m>
                <a:endParaRPr lang="en-US" dirty="0">
                  <a:solidFill>
                    <a:schemeClr val="accent6">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628776" y="3293108"/>
                <a:ext cx="1227965" cy="3808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28776" y="2915081"/>
                <a:ext cx="1224759"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(0)</m:t>
                          </m:r>
                        </m:sup>
                      </m:sSup>
                      <m:r>
                        <a:rPr lang="en-US" i="1">
                          <a:solidFill>
                            <a:schemeClr val="accent6">
                              <a:lumMod val="75000"/>
                            </a:schemeClr>
                          </a:solidFill>
                          <a:latin typeface="Cambria Math" panose="02040503050406030204" pitchFamily="18" charset="0"/>
                        </a:rPr>
                        <m:t>=−4</m:t>
                      </m:r>
                    </m:oMath>
                  </m:oMathPara>
                </a14:m>
                <a:endParaRPr lang="en-US" dirty="0">
                  <a:solidFill>
                    <a:schemeClr val="accent6">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28776" y="2915081"/>
                <a:ext cx="1224759" cy="38081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628775" y="2570697"/>
                <a:ext cx="1367682" cy="369332"/>
              </a:xfrm>
              <a:prstGeom prst="rect">
                <a:avLst/>
              </a:prstGeom>
              <a:noFill/>
            </p:spPr>
            <p:txBody>
              <a:bodyPr wrap="none" rtlCol="0">
                <a:spAutoFit/>
              </a:bodyPr>
              <a:lstStyle/>
              <a:p>
                <a:r>
                  <a:rPr lang="en-US" dirty="0"/>
                  <a:t>Step size:  </a:t>
                </a:r>
                <a14:m>
                  <m:oMath xmlns:m="http://schemas.openxmlformats.org/officeDocument/2006/math">
                    <m:r>
                      <a:rPr lang="en-US" i="1">
                        <a:latin typeface="Cambria Math" panose="02040503050406030204" pitchFamily="18" charset="0"/>
                      </a:rPr>
                      <m:t>.8</m:t>
                    </m:r>
                  </m:oMath>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628775" y="2570697"/>
                <a:ext cx="1367682" cy="369332"/>
              </a:xfrm>
              <a:prstGeom prst="rect">
                <a:avLst/>
              </a:prstGeom>
              <a:blipFill>
                <a:blip r:embed="rId9"/>
                <a:stretch>
                  <a:fillRect l="-3556" t="-10000" b="-26667"/>
                </a:stretch>
              </a:blipFill>
            </p:spPr>
            <p:txBody>
              <a:bodyPr/>
              <a:lstStyle/>
              <a:p>
                <a:r>
                  <a:rPr lang="en-IN">
                    <a:noFill/>
                  </a:rPr>
                  <a:t> </a:t>
                </a:r>
              </a:p>
            </p:txBody>
          </p:sp>
        </mc:Fallback>
      </mc:AlternateContent>
      <p:sp>
        <p:nvSpPr>
          <p:cNvPr id="17" name="Oval 16"/>
          <p:cNvSpPr/>
          <p:nvPr/>
        </p:nvSpPr>
        <p:spPr>
          <a:xfrm>
            <a:off x="5495571" y="5439325"/>
            <a:ext cx="151392" cy="136772"/>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C9D5C4-7F48-4E5C-972F-2D99C3A37AA4}"/>
              </a:ext>
            </a:extLst>
          </p:cNvPr>
          <p:cNvSpPr/>
          <p:nvPr/>
        </p:nvSpPr>
        <p:spPr>
          <a:xfrm>
            <a:off x="6969151" y="5265518"/>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2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4" name="Slide Number Placeholder 3"/>
          <p:cNvSpPr>
            <a:spLocks noGrp="1"/>
          </p:cNvSpPr>
          <p:nvPr>
            <p:ph type="sldNum" sz="quarter" idx="12"/>
          </p:nvPr>
        </p:nvSpPr>
        <p:spPr/>
        <p:txBody>
          <a:bodyPr/>
          <a:lstStyle/>
          <a:p>
            <a:fld id="{C68DACDF-E1A9-A04C-A5FF-FC2443684BF5}" type="slidenum">
              <a:rPr lang="en-US" smtClean="0"/>
              <a:pPr/>
              <a:t>68</a:t>
            </a:fld>
            <a:endParaRPr lang="en-US"/>
          </a:p>
        </p:txBody>
      </p:sp>
      <p:pic>
        <p:nvPicPr>
          <p:cNvPr id="7" name="Picture 6"/>
          <p:cNvPicPr>
            <a:picLocks noChangeAspect="1"/>
          </p:cNvPicPr>
          <p:nvPr/>
        </p:nvPicPr>
        <p:blipFill>
          <a:blip r:embed="rId3"/>
          <a:stretch>
            <a:fillRect/>
          </a:stretch>
        </p:blipFill>
        <p:spPr>
          <a:xfrm>
            <a:off x="1683865" y="1872525"/>
            <a:ext cx="8757594" cy="421328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026617" y="1144514"/>
                <a:ext cx="1435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026617" y="1144514"/>
                <a:ext cx="1435184" cy="369332"/>
              </a:xfrm>
              <a:prstGeom prst="rect">
                <a:avLst/>
              </a:prstGeom>
              <a:blipFill>
                <a:blip r:embed="rId4"/>
                <a:stretch>
                  <a:fillRect b="-1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624534" y="3671135"/>
                <a:ext cx="1452385" cy="380810"/>
              </a:xfrm>
              <a:prstGeom prst="rect">
                <a:avLst/>
              </a:prstGeom>
              <a:noFill/>
            </p:spPr>
            <p:txBody>
              <a:bodyPr wrap="none" rtlCol="0">
                <a:spAutoFit/>
              </a:bodyPr>
              <a:lstStyle/>
              <a:p>
                <a14:m>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(2)</m:t>
                        </m:r>
                      </m:sup>
                    </m:sSup>
                    <m:r>
                      <a:rPr lang="en-US" i="1">
                        <a:solidFill>
                          <a:schemeClr val="accent6">
                            <a:lumMod val="75000"/>
                          </a:schemeClr>
                        </a:solidFill>
                        <a:latin typeface="Cambria Math" panose="02040503050406030204" pitchFamily="18" charset="0"/>
                      </a:rPr>
                      <m:t>=−</m:t>
                    </m:r>
                  </m:oMath>
                </a14:m>
                <a:r>
                  <a:rPr lang="en-US" dirty="0">
                    <a:solidFill>
                      <a:schemeClr val="accent6">
                        <a:lumMod val="75000"/>
                      </a:schemeClr>
                    </a:solidFill>
                  </a:rPr>
                  <a:t>1.44</a:t>
                </a:r>
              </a:p>
            </p:txBody>
          </p:sp>
        </mc:Choice>
        <mc:Fallback xmlns="">
          <p:sp>
            <p:nvSpPr>
              <p:cNvPr id="15" name="TextBox 14"/>
              <p:cNvSpPr txBox="1">
                <a:spLocks noRot="1" noChangeAspect="1" noMove="1" noResize="1" noEditPoints="1" noAdjustHandles="1" noChangeArrowheads="1" noChangeShapeType="1" noTextEdit="1"/>
              </p:cNvSpPr>
              <p:nvPr/>
            </p:nvSpPr>
            <p:spPr>
              <a:xfrm>
                <a:off x="1624534" y="3671135"/>
                <a:ext cx="1452385" cy="380810"/>
              </a:xfrm>
              <a:prstGeom prst="rect">
                <a:avLst/>
              </a:prstGeom>
              <a:blipFill>
                <a:blip r:embed="rId5"/>
                <a:stretch>
                  <a:fillRect t="-4762" r="-2929" b="-238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28776" y="3293108"/>
                <a:ext cx="1227965"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(1)</m:t>
                          </m:r>
                        </m:sup>
                      </m:sSup>
                      <m:r>
                        <a:rPr lang="en-US" i="1">
                          <a:solidFill>
                            <a:schemeClr val="accent6">
                              <a:lumMod val="75000"/>
                            </a:schemeClr>
                          </a:solidFill>
                          <a:latin typeface="Cambria Math" panose="02040503050406030204" pitchFamily="18" charset="0"/>
                        </a:rPr>
                        <m:t>=2.4</m:t>
                      </m:r>
                    </m:oMath>
                  </m:oMathPara>
                </a14:m>
                <a:endParaRPr lang="en-US" dirty="0">
                  <a:solidFill>
                    <a:schemeClr val="accent6">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628776" y="3293108"/>
                <a:ext cx="1227965" cy="38081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628776" y="2915081"/>
                <a:ext cx="1224759"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(0)</m:t>
                          </m:r>
                        </m:sup>
                      </m:sSup>
                      <m:r>
                        <a:rPr lang="en-US" i="1">
                          <a:solidFill>
                            <a:schemeClr val="accent6">
                              <a:lumMod val="75000"/>
                            </a:schemeClr>
                          </a:solidFill>
                          <a:latin typeface="Cambria Math" panose="02040503050406030204" pitchFamily="18" charset="0"/>
                        </a:rPr>
                        <m:t>=−4</m:t>
                      </m:r>
                    </m:oMath>
                  </m:oMathPara>
                </a14:m>
                <a:endParaRPr lang="en-US" dirty="0">
                  <a:solidFill>
                    <a:schemeClr val="accent6">
                      <a:lumMod val="75000"/>
                    </a:schemeClr>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628776" y="2915081"/>
                <a:ext cx="1224759" cy="3808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624533" y="4775090"/>
                <a:ext cx="1740926"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(5)</m:t>
                          </m:r>
                        </m:sup>
                      </m:sSup>
                      <m:r>
                        <a:rPr lang="en-US" i="1">
                          <a:solidFill>
                            <a:schemeClr val="accent6">
                              <a:lumMod val="75000"/>
                            </a:schemeClr>
                          </a:solidFill>
                          <a:latin typeface="Cambria Math" panose="02040503050406030204" pitchFamily="18" charset="0"/>
                        </a:rPr>
                        <m:t>=0.31104</m:t>
                      </m:r>
                    </m:oMath>
                  </m:oMathPara>
                </a14:m>
                <a:endParaRPr lang="en-US" dirty="0">
                  <a:solidFill>
                    <a:schemeClr val="accent6">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624533" y="4775090"/>
                <a:ext cx="1740926" cy="38081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628775" y="4397063"/>
                <a:ext cx="1785810"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(4)</m:t>
                          </m:r>
                        </m:sup>
                      </m:sSup>
                      <m:r>
                        <a:rPr lang="en-US" i="1">
                          <a:solidFill>
                            <a:schemeClr val="accent6">
                              <a:lumMod val="75000"/>
                            </a:schemeClr>
                          </a:solidFill>
                          <a:latin typeface="Cambria Math" panose="02040503050406030204" pitchFamily="18" charset="0"/>
                        </a:rPr>
                        <m:t>=−0.5184</m:t>
                      </m:r>
                    </m:oMath>
                  </m:oMathPara>
                </a14:m>
                <a:endParaRPr lang="en-US" dirty="0">
                  <a:solidFill>
                    <a:schemeClr val="accent6">
                      <a:lumMod val="75000"/>
                    </a:schemeClr>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628775" y="4397063"/>
                <a:ext cx="1785810" cy="38081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628776" y="4019036"/>
                <a:ext cx="1489254"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accent6">
                                  <a:lumMod val="75000"/>
                                </a:schemeClr>
                              </a:solidFill>
                              <a:latin typeface="Cambria Math" panose="02040503050406030204" pitchFamily="18" charset="0"/>
                            </a:rPr>
                          </m:ctrlPr>
                        </m:sSupPr>
                        <m:e>
                          <m:r>
                            <a:rPr lang="en-US" i="1">
                              <a:solidFill>
                                <a:schemeClr val="accent6">
                                  <a:lumMod val="75000"/>
                                </a:schemeClr>
                              </a:solidFill>
                              <a:latin typeface="Cambria Math" panose="02040503050406030204" pitchFamily="18" charset="0"/>
                            </a:rPr>
                            <m:t>𝑥</m:t>
                          </m:r>
                        </m:e>
                        <m:sup>
                          <m:r>
                            <a:rPr lang="en-US" i="1">
                              <a:solidFill>
                                <a:schemeClr val="accent6">
                                  <a:lumMod val="75000"/>
                                </a:schemeClr>
                              </a:solidFill>
                              <a:latin typeface="Cambria Math" panose="02040503050406030204" pitchFamily="18" charset="0"/>
                            </a:rPr>
                            <m:t>(3)</m:t>
                          </m:r>
                        </m:sup>
                      </m:sSup>
                      <m:r>
                        <a:rPr lang="en-US" i="1">
                          <a:solidFill>
                            <a:schemeClr val="accent6">
                              <a:lumMod val="75000"/>
                            </a:schemeClr>
                          </a:solidFill>
                          <a:latin typeface="Cambria Math" panose="02040503050406030204" pitchFamily="18" charset="0"/>
                        </a:rPr>
                        <m:t>=</m:t>
                      </m:r>
                      <m:r>
                        <a:rPr lang="en-IN" b="0" i="1" smtClean="0">
                          <a:solidFill>
                            <a:schemeClr val="accent6">
                              <a:lumMod val="75000"/>
                            </a:schemeClr>
                          </a:solidFill>
                          <a:latin typeface="Cambria Math" panose="02040503050406030204" pitchFamily="18" charset="0"/>
                        </a:rPr>
                        <m:t>0</m:t>
                      </m:r>
                      <m:r>
                        <a:rPr lang="en-US" i="1">
                          <a:solidFill>
                            <a:schemeClr val="accent6">
                              <a:lumMod val="75000"/>
                            </a:schemeClr>
                          </a:solidFill>
                          <a:latin typeface="Cambria Math" panose="02040503050406030204" pitchFamily="18" charset="0"/>
                        </a:rPr>
                        <m:t>.864</m:t>
                      </m:r>
                    </m:oMath>
                  </m:oMathPara>
                </a14:m>
                <a:endParaRPr lang="en-US" dirty="0">
                  <a:solidFill>
                    <a:schemeClr val="accent6">
                      <a:lumMod val="75000"/>
                    </a:schemeClr>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628776" y="4019036"/>
                <a:ext cx="1489254" cy="380810"/>
              </a:xfrm>
              <a:prstGeom prst="rect">
                <a:avLst/>
              </a:prstGeom>
              <a:blipFill>
                <a:blip r:embed="rId10"/>
                <a:stretch>
                  <a:fillRect/>
                </a:stretch>
              </a:blipFill>
            </p:spPr>
            <p:txBody>
              <a:bodyPr/>
              <a:lstStyle/>
              <a:p>
                <a:r>
                  <a:rPr lang="en-IN">
                    <a:noFill/>
                  </a:rPr>
                  <a:t> </a:t>
                </a:r>
              </a:p>
            </p:txBody>
          </p:sp>
        </mc:Fallback>
      </mc:AlternateContent>
      <p:sp>
        <p:nvSpPr>
          <p:cNvPr id="22" name="Oval 21"/>
          <p:cNvSpPr/>
          <p:nvPr/>
        </p:nvSpPr>
        <p:spPr>
          <a:xfrm>
            <a:off x="4485203" y="4789172"/>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23" name="Oval 22"/>
          <p:cNvSpPr/>
          <p:nvPr/>
        </p:nvSpPr>
        <p:spPr>
          <a:xfrm>
            <a:off x="6393647" y="5501949"/>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831674" y="5542400"/>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167777" y="5549464"/>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1628775" y="5772081"/>
                <a:ext cx="3007820"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𝑥</m:t>
                          </m:r>
                        </m:e>
                        <m:sup>
                          <m:r>
                            <a:rPr lang="en-US" i="1">
                              <a:solidFill>
                                <a:srgbClr val="C00000"/>
                              </a:solidFill>
                              <a:latin typeface="Cambria Math" panose="02040503050406030204" pitchFamily="18" charset="0"/>
                            </a:rPr>
                            <m:t>(30)</m:t>
                          </m:r>
                        </m:sup>
                      </m:sSup>
                      <m:r>
                        <a:rPr lang="en-US" i="1">
                          <a:solidFill>
                            <a:srgbClr val="C00000"/>
                          </a:solidFill>
                          <a:latin typeface="Cambria Math" panose="02040503050406030204" pitchFamily="18" charset="0"/>
                        </a:rPr>
                        <m:t>=−8.84296</m:t>
                      </m:r>
                      <m:r>
                        <a:rPr lang="en-US" i="1">
                          <a:solidFill>
                            <a:srgbClr val="C00000"/>
                          </a:solidFill>
                          <a:latin typeface="Cambria Math" panose="02040503050406030204" pitchFamily="18" charset="0"/>
                        </a:rPr>
                        <m:t>𝑒</m:t>
                      </m:r>
                      <m:r>
                        <a:rPr lang="en-US" i="1">
                          <a:solidFill>
                            <a:srgbClr val="C00000"/>
                          </a:solidFill>
                          <a:latin typeface="Cambria Math" panose="02040503050406030204" pitchFamily="18" charset="0"/>
                        </a:rPr>
                        <m:t>−07</m:t>
                      </m:r>
                    </m:oMath>
                  </m:oMathPara>
                </a14:m>
                <a:endParaRPr lang="en-US" dirty="0">
                  <a:solidFill>
                    <a:srgbClr val="C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28775" y="5772081"/>
                <a:ext cx="3007820" cy="38081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628775" y="2570697"/>
                <a:ext cx="1495922" cy="369332"/>
              </a:xfrm>
              <a:prstGeom prst="rect">
                <a:avLst/>
              </a:prstGeom>
              <a:noFill/>
            </p:spPr>
            <p:txBody>
              <a:bodyPr wrap="none" rtlCol="0">
                <a:spAutoFit/>
              </a:bodyPr>
              <a:lstStyle/>
              <a:p>
                <a:r>
                  <a:rPr lang="en-US" dirty="0"/>
                  <a:t>Step size:  </a:t>
                </a:r>
                <a14:m>
                  <m:oMath xmlns:m="http://schemas.openxmlformats.org/officeDocument/2006/math">
                    <m:r>
                      <a:rPr lang="en-IN" b="0" i="0" smtClean="0">
                        <a:latin typeface="Cambria Math" panose="02040503050406030204" pitchFamily="18" charset="0"/>
                      </a:rPr>
                      <m:t>0</m:t>
                    </m:r>
                    <m:r>
                      <a:rPr lang="en-US" i="1">
                        <a:latin typeface="Cambria Math" panose="02040503050406030204" pitchFamily="18" charset="0"/>
                      </a:rPr>
                      <m:t>.8</m:t>
                    </m:r>
                  </m:oMath>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628775" y="2570697"/>
                <a:ext cx="1495922" cy="369332"/>
              </a:xfrm>
              <a:prstGeom prst="rect">
                <a:avLst/>
              </a:prstGeom>
              <a:blipFill>
                <a:blip r:embed="rId12"/>
                <a:stretch>
                  <a:fillRect l="-3252" t="-10000" b="-26667"/>
                </a:stretch>
              </a:blipFill>
            </p:spPr>
            <p:txBody>
              <a:bodyPr/>
              <a:lstStyle/>
              <a:p>
                <a:r>
                  <a:rPr lang="en-IN">
                    <a:noFill/>
                  </a:rPr>
                  <a:t> </a:t>
                </a:r>
              </a:p>
            </p:txBody>
          </p:sp>
        </mc:Fallback>
      </mc:AlternateContent>
      <p:sp>
        <p:nvSpPr>
          <p:cNvPr id="28" name="Oval 27">
            <a:extLst>
              <a:ext uri="{FF2B5EF4-FFF2-40B4-BE49-F238E27FC236}">
                <a16:creationId xmlns:a16="http://schemas.microsoft.com/office/drawing/2014/main" id="{756A2789-01C1-42FB-BF8C-F3F860366CD1}"/>
              </a:ext>
            </a:extLst>
          </p:cNvPr>
          <p:cNvSpPr/>
          <p:nvPr/>
        </p:nvSpPr>
        <p:spPr>
          <a:xfrm>
            <a:off x="6969151" y="5265518"/>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631670-D1D2-4E3E-8A9A-D47205C01203}"/>
              </a:ext>
            </a:extLst>
          </p:cNvPr>
          <p:cNvSpPr/>
          <p:nvPr/>
        </p:nvSpPr>
        <p:spPr>
          <a:xfrm>
            <a:off x="5495571" y="5439325"/>
            <a:ext cx="151392" cy="136772"/>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D347954-70BA-4FFD-BF19-DFDCE287CC19}"/>
              </a:ext>
            </a:extLst>
          </p:cNvPr>
          <p:cNvSpPr/>
          <p:nvPr/>
        </p:nvSpPr>
        <p:spPr>
          <a:xfrm>
            <a:off x="6050668" y="5552232"/>
            <a:ext cx="151392" cy="13677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3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1BA9-CCF8-4CB7-AED5-7B6E5F5D9003}"/>
              </a:ext>
            </a:extLst>
          </p:cNvPr>
          <p:cNvSpPr>
            <a:spLocks noGrp="1"/>
          </p:cNvSpPr>
          <p:nvPr>
            <p:ph type="title"/>
          </p:nvPr>
        </p:nvSpPr>
        <p:spPr/>
        <p:txBody>
          <a:bodyPr/>
          <a:lstStyle/>
          <a:p>
            <a:r>
              <a:rPr lang="en-US" sz="3600" dirty="0" err="1"/>
              <a:t>Expt</a:t>
            </a:r>
            <a:r>
              <a:rPr lang="en-US" sz="3600" dirty="0"/>
              <a:t> </a:t>
            </a:r>
            <a:r>
              <a:rPr lang="en-US" sz="3600" dirty="0" err="1"/>
              <a:t>cont</a:t>
            </a:r>
            <a:r>
              <a:rPr lang="en-US" sz="3600" dirty="0"/>
              <a:t>….</a:t>
            </a:r>
          </a:p>
        </p:txBody>
      </p:sp>
      <p:sp>
        <p:nvSpPr>
          <p:cNvPr id="4" name="Slide Number Placeholder 3">
            <a:extLst>
              <a:ext uri="{FF2B5EF4-FFF2-40B4-BE49-F238E27FC236}">
                <a16:creationId xmlns:a16="http://schemas.microsoft.com/office/drawing/2014/main" id="{352771FC-1296-427F-AE8A-33AD05D1FDC2}"/>
              </a:ext>
            </a:extLst>
          </p:cNvPr>
          <p:cNvSpPr>
            <a:spLocks noGrp="1"/>
          </p:cNvSpPr>
          <p:nvPr>
            <p:ph type="sldNum" sz="quarter" idx="12"/>
          </p:nvPr>
        </p:nvSpPr>
        <p:spPr/>
        <p:txBody>
          <a:bodyPr/>
          <a:lstStyle/>
          <a:p>
            <a:fld id="{C68DACDF-E1A9-A04C-A5FF-FC2443684BF5}" type="slidenum">
              <a:rPr lang="en-US" smtClean="0"/>
              <a:pPr/>
              <a:t>69</a:t>
            </a:fld>
            <a:endParaRPr lang="en-US" dirty="0"/>
          </a:p>
        </p:txBody>
      </p:sp>
      <p:sp>
        <p:nvSpPr>
          <p:cNvPr id="16" name="Content Placeholder 15">
            <a:extLst>
              <a:ext uri="{FF2B5EF4-FFF2-40B4-BE49-F238E27FC236}">
                <a16:creationId xmlns:a16="http://schemas.microsoft.com/office/drawing/2014/main" id="{F67B679B-56C7-4A38-8697-EB87FD90291D}"/>
              </a:ext>
            </a:extLst>
          </p:cNvPr>
          <p:cNvSpPr>
            <a:spLocks noGrp="1"/>
          </p:cNvSpPr>
          <p:nvPr>
            <p:ph idx="1"/>
          </p:nvPr>
        </p:nvSpPr>
        <p:spPr>
          <a:xfrm>
            <a:off x="1280160" y="1918151"/>
            <a:ext cx="9628632" cy="4803324"/>
          </a:xfrm>
        </p:spPr>
        <p:txBody>
          <a:bodyPr/>
          <a:lstStyle/>
          <a:p>
            <a:r>
              <a:rPr lang="en-US" dirty="0"/>
              <a:t>If step size is 0.9</a:t>
            </a:r>
          </a:p>
        </p:txBody>
      </p:sp>
      <p:pic>
        <p:nvPicPr>
          <p:cNvPr id="3076" name="Picture 4" descr="[video-to-gif output image]">
            <a:extLst>
              <a:ext uri="{FF2B5EF4-FFF2-40B4-BE49-F238E27FC236}">
                <a16:creationId xmlns:a16="http://schemas.microsoft.com/office/drawing/2014/main" id="{221DD18B-F735-4CCB-AB3A-BC7680E8876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61831" y="1657249"/>
            <a:ext cx="6315762" cy="494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6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EC5C18E-8B3A-7C61-C961-5FF7CF64584C}"/>
                  </a:ext>
                </a:extLst>
              </p:cNvPr>
              <p:cNvSpPr>
                <a:spLocks noGrp="1"/>
              </p:cNvSpPr>
              <p:nvPr>
                <p:ph type="title"/>
              </p:nvPr>
            </p:nvSpPr>
            <p:spPr/>
            <p:txBody>
              <a:bodyPr/>
              <a:lstStyle/>
              <a:p>
                <a:r>
                  <a:rPr lang="en-US" sz="3200" b="1" dirty="0">
                    <a:effectLst/>
                    <a:latin typeface="Times New Roman" panose="02020603050405020304" pitchFamily="18" charset="0"/>
                    <a:ea typeface="Aptos" panose="020B0004020202020204" pitchFamily="34" charset="0"/>
                  </a:rPr>
                  <a:t>The convex hulls of two sets in </a:t>
                </a:r>
                <a14:m>
                  <m:oMath xmlns:m="http://schemas.openxmlformats.org/officeDocument/2006/math">
                    <m:sSup>
                      <m:sSupPr>
                        <m:ctrlPr>
                          <a:rPr lang="en-IN" sz="3200" b="1" i="1">
                            <a:effectLst/>
                            <a:latin typeface="Cambria Math" panose="02040503050406030204" pitchFamily="18" charset="0"/>
                            <a:cs typeface="Times New Roman" panose="02020603050405020304" pitchFamily="18" charset="0"/>
                          </a:rPr>
                        </m:ctrlPr>
                      </m:sSupPr>
                      <m:e>
                        <m:r>
                          <a:rPr lang="en-US" sz="3200" b="1" i="1">
                            <a:effectLst/>
                            <a:latin typeface="Cambria Math" panose="02040503050406030204" pitchFamily="18" charset="0"/>
                            <a:ea typeface="Aptos" panose="020B0004020202020204" pitchFamily="34" charset="0"/>
                            <a:cs typeface="Times New Roman" panose="02020603050405020304" pitchFamily="18" charset="0"/>
                          </a:rPr>
                          <m:t>𝑹</m:t>
                        </m:r>
                      </m:e>
                      <m:sup>
                        <m:r>
                          <a:rPr lang="en-US" sz="3200" b="1" i="1">
                            <a:effectLst/>
                            <a:latin typeface="Cambria Math" panose="02040503050406030204" pitchFamily="18" charset="0"/>
                            <a:ea typeface="Aptos" panose="020B0004020202020204" pitchFamily="34" charset="0"/>
                            <a:cs typeface="Times New Roman" panose="02020603050405020304" pitchFamily="18" charset="0"/>
                          </a:rPr>
                          <m:t>𝟐</m:t>
                        </m:r>
                      </m:sup>
                    </m:sSup>
                  </m:oMath>
                </a14:m>
                <a:r>
                  <a:rPr lang="en-US" sz="1800" dirty="0">
                    <a:effectLst/>
                    <a:latin typeface="Times New Roman" panose="02020603050405020304" pitchFamily="18" charset="0"/>
                    <a:ea typeface="Aptos" panose="020B0004020202020204" pitchFamily="34" charset="0"/>
                  </a:rPr>
                  <a:t>.</a:t>
                </a:r>
                <a:endParaRPr lang="en-IN" dirty="0"/>
              </a:p>
            </p:txBody>
          </p:sp>
        </mc:Choice>
        <mc:Fallback xmlns="">
          <p:sp>
            <p:nvSpPr>
              <p:cNvPr id="2" name="Title 1">
                <a:extLst>
                  <a:ext uri="{FF2B5EF4-FFF2-40B4-BE49-F238E27FC236}">
                    <a16:creationId xmlns:a16="http://schemas.microsoft.com/office/drawing/2014/main" id="{AEC5C18E-8B3A-7C61-C961-5FF7CF64584C}"/>
                  </a:ext>
                </a:extLst>
              </p:cNvPr>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0D68541F-E8AD-8903-A678-286255AAB4A9}"/>
              </a:ext>
            </a:extLst>
          </p:cNvPr>
          <p:cNvSpPr>
            <a:spLocks noGrp="1"/>
          </p:cNvSpPr>
          <p:nvPr>
            <p:ph idx="1"/>
          </p:nvPr>
        </p:nvSpPr>
        <p:spPr>
          <a:xfrm>
            <a:off x="838200" y="1372961"/>
            <a:ext cx="10515600" cy="4804002"/>
          </a:xfrm>
        </p:spPr>
        <p:txBody>
          <a:bodyPr>
            <a:normAutofit fontScale="92500"/>
          </a:bodyPr>
          <a:lstStyle/>
          <a:p>
            <a:pPr marL="228600" algn="just">
              <a:lnSpc>
                <a:spcPct val="107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endParaRPr lang="en-US" sz="1800" kern="100" dirty="0">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endParaRPr lang="en-US" sz="1800" kern="100" dirty="0">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Left. The convex hull of a set of ﬁfteen points (shown as dots) is the pentagon (shown shaded). Right. The convex hull of the kidney shaped set is the shaded set.</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Roughly speaking, a set is convex if every point in the set can be seen by every other point, along an unobstructed straight path between them, where unobstructed means lying in the set. Every aﬃne set is also convex, since it contains the entire line between any two distinct points in it, and therefore also the line segment between the points.</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B0A1E65C-C397-593B-B126-49EBEB99DDC4}"/>
              </a:ext>
            </a:extLst>
          </p:cNvPr>
          <p:cNvPicPr>
            <a:picLocks noChangeAspect="1"/>
          </p:cNvPicPr>
          <p:nvPr/>
        </p:nvPicPr>
        <p:blipFill>
          <a:blip r:embed="rId3"/>
          <a:stretch>
            <a:fillRect/>
          </a:stretch>
        </p:blipFill>
        <p:spPr>
          <a:xfrm>
            <a:off x="1585636" y="1372962"/>
            <a:ext cx="5773742" cy="1653268"/>
          </a:xfrm>
          <a:prstGeom prst="rect">
            <a:avLst/>
          </a:prstGeom>
        </p:spPr>
      </p:pic>
    </p:spTree>
    <p:extLst>
      <p:ext uri="{BB962C8B-B14F-4D97-AF65-F5344CB8AC3E}">
        <p14:creationId xmlns:p14="http://schemas.microsoft.com/office/powerpoint/2010/main" val="3681351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1BA9-CCF8-4CB7-AED5-7B6E5F5D9003}"/>
              </a:ext>
            </a:extLst>
          </p:cNvPr>
          <p:cNvSpPr>
            <a:spLocks noGrp="1"/>
          </p:cNvSpPr>
          <p:nvPr>
            <p:ph type="title"/>
          </p:nvPr>
        </p:nvSpPr>
        <p:spPr/>
        <p:txBody>
          <a:bodyPr/>
          <a:lstStyle/>
          <a:p>
            <a:r>
              <a:rPr lang="en-US" sz="3600" dirty="0"/>
              <a:t>Gradient Descent</a:t>
            </a:r>
          </a:p>
        </p:txBody>
      </p:sp>
      <p:sp>
        <p:nvSpPr>
          <p:cNvPr id="4" name="Slide Number Placeholder 3">
            <a:extLst>
              <a:ext uri="{FF2B5EF4-FFF2-40B4-BE49-F238E27FC236}">
                <a16:creationId xmlns:a16="http://schemas.microsoft.com/office/drawing/2014/main" id="{352771FC-1296-427F-AE8A-33AD05D1FDC2}"/>
              </a:ext>
            </a:extLst>
          </p:cNvPr>
          <p:cNvSpPr>
            <a:spLocks noGrp="1"/>
          </p:cNvSpPr>
          <p:nvPr>
            <p:ph type="sldNum" sz="quarter" idx="12"/>
          </p:nvPr>
        </p:nvSpPr>
        <p:spPr/>
        <p:txBody>
          <a:bodyPr/>
          <a:lstStyle/>
          <a:p>
            <a:fld id="{C68DACDF-E1A9-A04C-A5FF-FC2443684BF5}" type="slidenum">
              <a:rPr lang="en-US" smtClean="0"/>
              <a:pPr/>
              <a:t>70</a:t>
            </a:fld>
            <a:endParaRPr lang="en-US" dirty="0"/>
          </a:p>
        </p:txBody>
      </p:sp>
      <p:sp>
        <p:nvSpPr>
          <p:cNvPr id="16" name="Content Placeholder 15">
            <a:extLst>
              <a:ext uri="{FF2B5EF4-FFF2-40B4-BE49-F238E27FC236}">
                <a16:creationId xmlns:a16="http://schemas.microsoft.com/office/drawing/2014/main" id="{F67B679B-56C7-4A38-8697-EB87FD90291D}"/>
              </a:ext>
            </a:extLst>
          </p:cNvPr>
          <p:cNvSpPr>
            <a:spLocks noGrp="1"/>
          </p:cNvSpPr>
          <p:nvPr>
            <p:ph idx="1"/>
          </p:nvPr>
        </p:nvSpPr>
        <p:spPr/>
        <p:txBody>
          <a:bodyPr/>
          <a:lstStyle/>
          <a:p>
            <a:r>
              <a:rPr lang="en-US" dirty="0"/>
              <a:t>Step size: .2</a:t>
            </a:r>
          </a:p>
          <a:p>
            <a:endParaRPr lang="en-US" dirty="0"/>
          </a:p>
        </p:txBody>
      </p:sp>
      <p:pic>
        <p:nvPicPr>
          <p:cNvPr id="5122" name="Picture 2" descr="[video-to-gif output image]">
            <a:extLst>
              <a:ext uri="{FF2B5EF4-FFF2-40B4-BE49-F238E27FC236}">
                <a16:creationId xmlns:a16="http://schemas.microsoft.com/office/drawing/2014/main" id="{58EF4461-3BB5-45AA-8972-97198882B8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784912"/>
            <a:ext cx="6879116" cy="495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71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1BA9-CCF8-4CB7-AED5-7B6E5F5D9003}"/>
              </a:ext>
            </a:extLst>
          </p:cNvPr>
          <p:cNvSpPr>
            <a:spLocks noGrp="1"/>
          </p:cNvSpPr>
          <p:nvPr>
            <p:ph type="title"/>
          </p:nvPr>
        </p:nvSpPr>
        <p:spPr/>
        <p:txBody>
          <a:bodyPr/>
          <a:lstStyle/>
          <a:p>
            <a:r>
              <a:rPr lang="en-US" sz="3600" dirty="0"/>
              <a:t>Gradient Descent</a:t>
            </a:r>
          </a:p>
        </p:txBody>
      </p:sp>
      <p:sp>
        <p:nvSpPr>
          <p:cNvPr id="4" name="Slide Number Placeholder 3">
            <a:extLst>
              <a:ext uri="{FF2B5EF4-FFF2-40B4-BE49-F238E27FC236}">
                <a16:creationId xmlns:a16="http://schemas.microsoft.com/office/drawing/2014/main" id="{352771FC-1296-427F-AE8A-33AD05D1FDC2}"/>
              </a:ext>
            </a:extLst>
          </p:cNvPr>
          <p:cNvSpPr>
            <a:spLocks noGrp="1"/>
          </p:cNvSpPr>
          <p:nvPr>
            <p:ph type="sldNum" sz="quarter" idx="12"/>
          </p:nvPr>
        </p:nvSpPr>
        <p:spPr/>
        <p:txBody>
          <a:bodyPr/>
          <a:lstStyle/>
          <a:p>
            <a:fld id="{C68DACDF-E1A9-A04C-A5FF-FC2443684BF5}" type="slidenum">
              <a:rPr lang="en-US" smtClean="0"/>
              <a:pPr/>
              <a:t>71</a:t>
            </a:fld>
            <a:endParaRPr lang="en-US" dirty="0"/>
          </a:p>
        </p:txBody>
      </p:sp>
      <p:sp>
        <p:nvSpPr>
          <p:cNvPr id="16" name="Content Placeholder 15">
            <a:extLst>
              <a:ext uri="{FF2B5EF4-FFF2-40B4-BE49-F238E27FC236}">
                <a16:creationId xmlns:a16="http://schemas.microsoft.com/office/drawing/2014/main" id="{F67B679B-56C7-4A38-8697-EB87FD90291D}"/>
              </a:ext>
            </a:extLst>
          </p:cNvPr>
          <p:cNvSpPr>
            <a:spLocks noGrp="1"/>
          </p:cNvSpPr>
          <p:nvPr>
            <p:ph idx="1"/>
          </p:nvPr>
        </p:nvSpPr>
        <p:spPr/>
        <p:txBody>
          <a:bodyPr/>
          <a:lstStyle/>
          <a:p>
            <a:r>
              <a:rPr lang="en-US" dirty="0"/>
              <a:t>Does Step size matters?</a:t>
            </a:r>
          </a:p>
          <a:p>
            <a:endParaRPr lang="en-US" dirty="0"/>
          </a:p>
        </p:txBody>
      </p:sp>
      <p:pic>
        <p:nvPicPr>
          <p:cNvPr id="3074" name="Picture 2" descr="[video-to-gif output image]">
            <a:extLst>
              <a:ext uri="{FF2B5EF4-FFF2-40B4-BE49-F238E27FC236}">
                <a16:creationId xmlns:a16="http://schemas.microsoft.com/office/drawing/2014/main" id="{F4E6F6DF-CEC8-4431-A7EF-3A5EC807A99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24540" y="2180460"/>
            <a:ext cx="7017744" cy="439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37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071E-5B3E-C67A-BF4D-F78EDA51BE0B}"/>
              </a:ext>
            </a:extLst>
          </p:cNvPr>
          <p:cNvSpPr>
            <a:spLocks noGrp="1"/>
          </p:cNvSpPr>
          <p:nvPr>
            <p:ph type="title"/>
          </p:nvPr>
        </p:nvSpPr>
        <p:spPr/>
        <p:txBody>
          <a:bodyPr/>
          <a:lstStyle/>
          <a:p>
            <a:r>
              <a:rPr lang="en-IN" dirty="0"/>
              <a:t>Does Learning rate matters?</a:t>
            </a:r>
          </a:p>
        </p:txBody>
      </p:sp>
      <p:pic>
        <p:nvPicPr>
          <p:cNvPr id="4" name="Picture 2">
            <a:extLst>
              <a:ext uri="{FF2B5EF4-FFF2-40B4-BE49-F238E27FC236}">
                <a16:creationId xmlns:a16="http://schemas.microsoft.com/office/drawing/2014/main" id="{8CECD2B5-05E5-7288-A82C-5F288A0B7A4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17790" y="1877455"/>
            <a:ext cx="5793308" cy="4040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95D45A-5D00-A14C-958E-42C9E885BA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984" y="3095741"/>
            <a:ext cx="5793308" cy="371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67BC-EB3B-AA11-DED7-8483C356DD50}"/>
              </a:ext>
            </a:extLst>
          </p:cNvPr>
          <p:cNvSpPr>
            <a:spLocks noGrp="1"/>
          </p:cNvSpPr>
          <p:nvPr>
            <p:ph type="title"/>
          </p:nvPr>
        </p:nvSpPr>
        <p:spPr/>
        <p:txBody>
          <a:bodyPr/>
          <a:lstStyle/>
          <a:p>
            <a:r>
              <a:rPr lang="en-IN" dirty="0"/>
              <a:t>Line Search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474382-A7F9-9D44-5E0A-0F348AE20137}"/>
                  </a:ext>
                </a:extLst>
              </p:cNvPr>
              <p:cNvSpPr>
                <a:spLocks noGrp="1"/>
              </p:cNvSpPr>
              <p:nvPr>
                <p:ph idx="1"/>
              </p:nvPr>
            </p:nvSpPr>
            <p:spPr>
              <a:xfrm>
                <a:off x="1013552" y="2005070"/>
                <a:ext cx="9895240" cy="4594033"/>
              </a:xfrm>
            </p:spPr>
            <p:style>
              <a:lnRef idx="2">
                <a:schemeClr val="dk1"/>
              </a:lnRef>
              <a:fillRef idx="1">
                <a:schemeClr val="lt1"/>
              </a:fillRef>
              <a:effectRef idx="0">
                <a:schemeClr val="dk1"/>
              </a:effectRef>
              <a:fontRef idx="minor">
                <a:schemeClr val="dk1"/>
              </a:fontRef>
            </p:style>
            <p:txBody>
              <a:bodyPr>
                <a:noAutofit/>
              </a:bodyPr>
              <a:lstStyle/>
              <a:p>
                <a:r>
                  <a:rPr lang="en-US" sz="2400" dirty="0"/>
                  <a:t>Instead of picking a fixed step size that may or may not actually result in a decrease in the function value, we can consider minimizing the function along the direction specified by the gradient to guarantee that the next iteration decreases the function value</a:t>
                </a:r>
              </a:p>
              <a:p>
                <a:pPr lvl="1"/>
                <a:r>
                  <a:rPr lang="en-US" sz="2400" dirty="0"/>
                  <a:t>In other words choose,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𝑤</m:t>
                        </m:r>
                      </m:e>
                      <m:sup>
                        <m:r>
                          <a:rPr lang="en-IN" sz="2400" b="0" i="1" smtClean="0">
                            <a:latin typeface="Cambria Math" panose="02040503050406030204" pitchFamily="18" charset="0"/>
                          </a:rPr>
                          <m:t>𝑡</m:t>
                        </m:r>
                        <m:r>
                          <a:rPr lang="en-IN" sz="2400" b="0" i="1" smtClean="0">
                            <a:latin typeface="Cambria Math" panose="02040503050406030204" pitchFamily="18" charset="0"/>
                          </a:rPr>
                          <m:t>+1</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𝛾</m:t>
                                </m:r>
                                <m:r>
                                  <a:rPr lang="en-US" sz="2400" b="0" i="1" smtClean="0">
                                    <a:latin typeface="Cambria Math" panose="02040503050406030204" pitchFamily="18" charset="0"/>
                                  </a:rPr>
                                  <m:t>≥ 0</m:t>
                                </m:r>
                              </m:lim>
                            </m:limLow>
                          </m:fName>
                          <m:e>
                            <m:r>
                              <a:rPr lang="en-IN" sz="2400" b="0" i="1" smtClean="0">
                                <a:latin typeface="Cambria Math" panose="02040503050406030204" pitchFamily="18" charset="0"/>
                              </a:rPr>
                              <m:t>𝐿</m:t>
                            </m:r>
                            <m:r>
                              <a:rPr lang="en-US" sz="2400" b="0" i="1" smtClean="0">
                                <a:latin typeface="Cambria Math" panose="02040503050406030204" pitchFamily="18" charset="0"/>
                              </a:rPr>
                              <m:t>(</m:t>
                            </m:r>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r>
                              <a:rPr lang="en-IN" sz="2400" i="1" smtClean="0">
                                <a:solidFill>
                                  <a:schemeClr val="tx1"/>
                                </a:solidFill>
                                <a:latin typeface="Cambria Math" panose="02040503050406030204" pitchFamily="18" charset="0"/>
                              </a:rPr>
                              <m:t>−</m:t>
                            </m:r>
                            <m:sSub>
                              <m:sSubPr>
                                <m:ctrlPr>
                                  <a:rPr lang="en-IN" sz="2400" i="1" smtClean="0">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𝑡</m:t>
                                </m:r>
                              </m:sub>
                            </m:sSub>
                            <m:sSub>
                              <m:sSubPr>
                                <m:ctrlPr>
                                  <a:rPr lang="en-IN" sz="2400" i="1">
                                    <a:solidFill>
                                      <a:schemeClr val="tx1"/>
                                    </a:solidFill>
                                    <a:latin typeface="Cambria Math" panose="02040503050406030204" pitchFamily="18" charset="0"/>
                                  </a:rPr>
                                </m:ctrlPr>
                              </m:sSubPr>
                              <m:e>
                                <m:r>
                                  <m:rPr>
                                    <m:sty m:val="p"/>
                                  </m:rPr>
                                  <a:rPr lang="en-IN" sz="2400">
                                    <a:solidFill>
                                      <a:schemeClr val="tx1"/>
                                    </a:solidFill>
                                    <a:latin typeface="Cambria Math" panose="02040503050406030204" pitchFamily="18" charset="0"/>
                                  </a:rPr>
                                  <m:t>∇</m:t>
                                </m:r>
                              </m:e>
                              <m:sub>
                                <m:r>
                                  <a:rPr lang="en-IN" sz="2400" b="1" i="1">
                                    <a:solidFill>
                                      <a:schemeClr val="tx1"/>
                                    </a:solidFill>
                                    <a:latin typeface="Cambria Math" panose="02040503050406030204" pitchFamily="18" charset="0"/>
                                  </a:rPr>
                                  <m:t>𝒘</m:t>
                                </m:r>
                              </m:sub>
                            </m:sSub>
                            <m:d>
                              <m:dPr>
                                <m:begChr m:val="["/>
                                <m:endChr m:val="]"/>
                                <m:ctrlPr>
                                  <a:rPr lang="en-IN" sz="2400" b="1"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𝐿</m:t>
                                </m:r>
                                <m:r>
                                  <a:rPr lang="en-IN" sz="2400" b="1" i="1" dirty="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i="1">
                                        <a:solidFill>
                                          <a:schemeClr val="tx1"/>
                                        </a:solidFill>
                                        <a:latin typeface="Cambria Math" panose="02040503050406030204" pitchFamily="18" charset="0"/>
                                      </a:rPr>
                                      <m:t>𝒘</m:t>
                                    </m:r>
                                  </m:e>
                                  <m:sup>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𝑡</m:t>
                                    </m:r>
                                    <m:r>
                                      <a:rPr lang="en-IN" sz="2400" i="1">
                                        <a:solidFill>
                                          <a:schemeClr val="tx1"/>
                                        </a:solidFill>
                                        <a:latin typeface="Cambria Math" panose="02040503050406030204" pitchFamily="18" charset="0"/>
                                      </a:rPr>
                                      <m:t>)</m:t>
                                    </m:r>
                                  </m:sup>
                                </m:sSup>
                                <m:r>
                                  <a:rPr lang="en-IN" sz="2400" b="1" i="1" dirty="0">
                                    <a:solidFill>
                                      <a:schemeClr val="tx1"/>
                                    </a:solidFill>
                                    <a:latin typeface="Cambria Math" panose="02040503050406030204" pitchFamily="18" charset="0"/>
                                  </a:rPr>
                                  <m:t>)</m:t>
                                </m:r>
                              </m:e>
                            </m:d>
                            <m:r>
                              <a:rPr lang="en-US" sz="2400" b="0" i="1" smtClean="0">
                                <a:latin typeface="Cambria Math" panose="02040503050406030204" pitchFamily="18" charset="0"/>
                              </a:rPr>
                              <m:t>)</m:t>
                            </m:r>
                          </m:e>
                        </m:func>
                      </m:e>
                    </m:func>
                  </m:oMath>
                </a14:m>
                <a:endParaRPr lang="en-US" sz="2400" dirty="0"/>
              </a:p>
              <a:p>
                <a:pPr lvl="1"/>
                <a:endParaRPr lang="en-US" sz="2400" dirty="0"/>
              </a:p>
              <a:p>
                <a:pPr lvl="1"/>
                <a:r>
                  <a:rPr lang="en-US" sz="2400" dirty="0"/>
                  <a:t>This is called exact </a:t>
                </a:r>
                <a:r>
                  <a:rPr lang="en-US" sz="2400" b="1" dirty="0">
                    <a:solidFill>
                      <a:srgbClr val="FF0000"/>
                    </a:solidFill>
                  </a:rPr>
                  <a:t>line search</a:t>
                </a:r>
              </a:p>
              <a:p>
                <a:r>
                  <a:rPr lang="en-US" sz="2400" dirty="0"/>
                  <a:t>This optimization problem can be expensive to solve exactly </a:t>
                </a:r>
                <a:r>
                  <a:rPr lang="en-US" sz="2400" dirty="0">
                    <a:sym typeface="Wingdings" panose="05000000000000000000" pitchFamily="2" charset="2"/>
                  </a:rPr>
                  <a:t></a:t>
                </a:r>
                <a:endParaRPr lang="en-US" sz="2400" dirty="0"/>
              </a:p>
              <a:p>
                <a:pPr lvl="1"/>
                <a:endParaRPr lang="en-US" sz="2400" dirty="0"/>
              </a:p>
              <a:p>
                <a:pPr lvl="1"/>
                <a:r>
                  <a:rPr lang="en-US" sz="2400" dirty="0"/>
                  <a:t>However, if </a:t>
                </a:r>
                <a14:m>
                  <m:oMath xmlns:m="http://schemas.openxmlformats.org/officeDocument/2006/math">
                    <m:r>
                      <a:rPr lang="en-IN" sz="2400" b="0" i="1" smtClean="0">
                        <a:latin typeface="Cambria Math" panose="02040503050406030204" pitchFamily="18" charset="0"/>
                      </a:rPr>
                      <m:t>𝐿</m:t>
                    </m:r>
                  </m:oMath>
                </a14:m>
                <a:r>
                  <a:rPr lang="en-US" sz="2400" dirty="0"/>
                  <a:t> is convex, this is a univariate convex optimization problem</a:t>
                </a:r>
              </a:p>
              <a:p>
                <a:endParaRPr lang="en-IN" sz="2400" dirty="0"/>
              </a:p>
            </p:txBody>
          </p:sp>
        </mc:Choice>
        <mc:Fallback>
          <p:sp>
            <p:nvSpPr>
              <p:cNvPr id="3" name="Content Placeholder 2">
                <a:extLst>
                  <a:ext uri="{FF2B5EF4-FFF2-40B4-BE49-F238E27FC236}">
                    <a16:creationId xmlns:a16="http://schemas.microsoft.com/office/drawing/2014/main" id="{17474382-A7F9-9D44-5E0A-0F348AE20137}"/>
                  </a:ext>
                </a:extLst>
              </p:cNvPr>
              <p:cNvSpPr>
                <a:spLocks noGrp="1" noRot="1" noChangeAspect="1" noMove="1" noResize="1" noEditPoints="1" noAdjustHandles="1" noChangeArrowheads="1" noChangeShapeType="1" noTextEdit="1"/>
              </p:cNvSpPr>
              <p:nvPr>
                <p:ph idx="1"/>
              </p:nvPr>
            </p:nvSpPr>
            <p:spPr>
              <a:xfrm>
                <a:off x="1013552" y="2005070"/>
                <a:ext cx="9895240" cy="4594033"/>
              </a:xfrm>
              <a:blipFill>
                <a:blip r:embed="rId2"/>
                <a:stretch>
                  <a:fillRect l="-738" t="-1717"/>
                </a:stretch>
              </a:blipFill>
            </p:spPr>
            <p:txBody>
              <a:bodyPr/>
              <a:lstStyle/>
              <a:p>
                <a:r>
                  <a:rPr lang="en-IN">
                    <a:noFill/>
                  </a:rPr>
                  <a:t> </a:t>
                </a:r>
              </a:p>
            </p:txBody>
          </p:sp>
        </mc:Fallback>
      </mc:AlternateContent>
    </p:spTree>
    <p:extLst>
      <p:ext uri="{BB962C8B-B14F-4D97-AF65-F5344CB8AC3E}">
        <p14:creationId xmlns:p14="http://schemas.microsoft.com/office/powerpoint/2010/main" val="168158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95CF-A708-376B-8090-8626AC0C8268}"/>
              </a:ext>
            </a:extLst>
          </p:cNvPr>
          <p:cNvSpPr>
            <a:spLocks noGrp="1"/>
          </p:cNvSpPr>
          <p:nvPr>
            <p:ph type="title"/>
          </p:nvPr>
        </p:nvSpPr>
        <p:spPr/>
        <p:txBody>
          <a:bodyPr/>
          <a:lstStyle/>
          <a:p>
            <a:r>
              <a:rPr lang="en-US" dirty="0"/>
              <a:t>Backtracking Line Search</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531544-C8B8-61E8-612F-7DEE52E9C3B3}"/>
                  </a:ext>
                </a:extLst>
              </p:cNvPr>
              <p:cNvSpPr>
                <a:spLocks noGrp="1"/>
              </p:cNvSpPr>
              <p:nvPr>
                <p:ph idx="1"/>
              </p:nvPr>
            </p:nvSpPr>
            <p:spPr>
              <a:xfrm>
                <a:off x="672029" y="2038121"/>
                <a:ext cx="10236763" cy="4138842"/>
              </a:xfrm>
            </p:spPr>
            <p:txBody>
              <a:bodyPr>
                <a:noAutofit/>
              </a:bodyPr>
              <a:lstStyle/>
              <a:p>
                <a:r>
                  <a:rPr lang="en-US" sz="2400" dirty="0"/>
                  <a:t>Instead of exact line search, could simply use a strategy that finds some step size that decreases the function value (one must exist)</a:t>
                </a:r>
              </a:p>
              <a:p>
                <a:r>
                  <a:rPr lang="en-US" sz="2400" dirty="0"/>
                  <a:t>Backtracking line search: start with a large step size, </a:t>
                </a:r>
                <a14:m>
                  <m:oMath xmlns:m="http://schemas.openxmlformats.org/officeDocument/2006/math">
                    <m:r>
                      <a:rPr lang="en-US" sz="2400" b="0" i="1" smtClean="0">
                        <a:latin typeface="Cambria Math" panose="02040503050406030204" pitchFamily="18" charset="0"/>
                      </a:rPr>
                      <m:t>𝛾</m:t>
                    </m:r>
                  </m:oMath>
                </a14:m>
                <a:r>
                  <a:rPr lang="en-US" sz="2400" dirty="0"/>
                  <a:t>, and keep shrinking it until</a:t>
                </a:r>
                <a14:m>
                  <m:oMath xmlns:m="http://schemas.openxmlformats.org/officeDocument/2006/math">
                    <m:r>
                      <a:rPr lang="en-IN" sz="2400" b="0" i="0" smtClean="0">
                        <a:latin typeface="Cambria Math" panose="02040503050406030204" pitchFamily="18" charset="0"/>
                      </a:rPr>
                      <m:t>  </m:t>
                    </m:r>
                    <m:r>
                      <a:rPr lang="en-IN" sz="2400" i="1">
                        <a:latin typeface="Cambria Math" panose="02040503050406030204" pitchFamily="18" charset="0"/>
                      </a:rPr>
                      <m:t>𝐿</m:t>
                    </m:r>
                    <m:r>
                      <a:rPr lang="en-US" sz="2400" i="1">
                        <a:latin typeface="Cambria Math" panose="02040503050406030204" pitchFamily="18" charset="0"/>
                      </a:rPr>
                      <m:t>(</m:t>
                    </m:r>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d>
                          <m:dPr>
                            <m:ctrlPr>
                              <a:rPr lang="en-IN" sz="2400" i="1">
                                <a:latin typeface="Cambria Math" panose="02040503050406030204" pitchFamily="18" charset="0"/>
                              </a:rPr>
                            </m:ctrlPr>
                          </m:dPr>
                          <m:e>
                            <m:r>
                              <a:rPr lang="en-IN" sz="2400" i="1">
                                <a:latin typeface="Cambria Math" panose="02040503050406030204" pitchFamily="18" charset="0"/>
                              </a:rPr>
                              <m:t>𝑡</m:t>
                            </m:r>
                          </m:e>
                        </m:d>
                      </m:sup>
                    </m:sSup>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𝜂</m:t>
                        </m:r>
                      </m:e>
                      <m:sub>
                        <m:r>
                          <a:rPr lang="en-IN" sz="2400" i="1">
                            <a:latin typeface="Cambria Math" panose="02040503050406030204" pitchFamily="18" charset="0"/>
                          </a:rPr>
                          <m:t>𝑡</m:t>
                        </m:r>
                      </m:sub>
                    </m:sSub>
                    <m:sSub>
                      <m:sSubPr>
                        <m:ctrlPr>
                          <a:rPr lang="en-IN" sz="2400" i="1">
                            <a:latin typeface="Cambria Math" panose="02040503050406030204" pitchFamily="18" charset="0"/>
                          </a:rPr>
                        </m:ctrlPr>
                      </m:sSubPr>
                      <m:e>
                        <m:r>
                          <m:rPr>
                            <m:sty m:val="p"/>
                          </m:rPr>
                          <a:rPr lang="en-IN" sz="2400">
                            <a:latin typeface="Cambria Math" panose="02040503050406030204" pitchFamily="18" charset="0"/>
                          </a:rPr>
                          <m:t>∇</m:t>
                        </m:r>
                      </m:e>
                      <m:sub>
                        <m:r>
                          <a:rPr lang="en-IN" sz="2400" b="1" i="1">
                            <a:latin typeface="Cambria Math" panose="02040503050406030204" pitchFamily="18" charset="0"/>
                          </a:rPr>
                          <m:t>𝒘</m:t>
                        </m:r>
                      </m:sub>
                    </m:sSub>
                    <m:d>
                      <m:dPr>
                        <m:begChr m:val="["/>
                        <m:endChr m:val="]"/>
                        <m:ctrlPr>
                          <a:rPr lang="en-IN" sz="2400" b="1" i="1" dirty="0">
                            <a:latin typeface="Cambria Math" panose="02040503050406030204" pitchFamily="18" charset="0"/>
                          </a:rPr>
                        </m:ctrlPr>
                      </m:dPr>
                      <m:e>
                        <m:r>
                          <a:rPr lang="en-IN" sz="2400" i="1" dirty="0">
                            <a:latin typeface="Cambria Math" panose="02040503050406030204" pitchFamily="18" charset="0"/>
                          </a:rPr>
                          <m:t>𝐿</m:t>
                        </m:r>
                        <m:d>
                          <m:dPr>
                            <m:ctrlPr>
                              <a:rPr lang="en-IN" sz="2400" b="1" i="1" dirty="0">
                                <a:latin typeface="Cambria Math" panose="02040503050406030204" pitchFamily="18" charset="0"/>
                              </a:rPr>
                            </m:ctrlPr>
                          </m:dPr>
                          <m:e>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d>
                                  <m:dPr>
                                    <m:ctrlPr>
                                      <a:rPr lang="en-IN" sz="2400" i="1">
                                        <a:latin typeface="Cambria Math" panose="02040503050406030204" pitchFamily="18" charset="0"/>
                                      </a:rPr>
                                    </m:ctrlPr>
                                  </m:dPr>
                                  <m:e>
                                    <m:r>
                                      <a:rPr lang="en-IN" sz="2400" i="1">
                                        <a:latin typeface="Cambria Math" panose="02040503050406030204" pitchFamily="18" charset="0"/>
                                      </a:rPr>
                                      <m:t>𝑡</m:t>
                                    </m:r>
                                  </m:e>
                                </m:d>
                              </m:sup>
                            </m:sSup>
                          </m:e>
                        </m:d>
                      </m:e>
                    </m:d>
                    <m:r>
                      <a:rPr lang="en-US" sz="2400" b="0" i="1" smtClean="0">
                        <a:latin typeface="Cambria Math" panose="02040503050406030204" pitchFamily="18" charset="0"/>
                      </a:rPr>
                      <m:t>&lt;</m:t>
                    </m:r>
                    <m:r>
                      <a:rPr lang="en-IN" sz="2400" b="0" i="1" smtClean="0">
                        <a:latin typeface="Cambria Math" panose="02040503050406030204" pitchFamily="18" charset="0"/>
                      </a:rPr>
                      <m:t>𝐿</m:t>
                    </m:r>
                    <m:r>
                      <a:rPr lang="en-US" sz="2400" b="0" i="1" smtClean="0">
                        <a:latin typeface="Cambria Math" panose="02040503050406030204" pitchFamily="18" charset="0"/>
                      </a:rPr>
                      <m:t>(</m:t>
                    </m:r>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d>
                          <m:dPr>
                            <m:ctrlPr>
                              <a:rPr lang="en-IN" sz="2400" i="1">
                                <a:latin typeface="Cambria Math" panose="02040503050406030204" pitchFamily="18" charset="0"/>
                              </a:rPr>
                            </m:ctrlPr>
                          </m:dPr>
                          <m:e>
                            <m:r>
                              <a:rPr lang="en-IN" sz="2400" i="1">
                                <a:latin typeface="Cambria Math" panose="02040503050406030204" pitchFamily="18" charset="0"/>
                              </a:rPr>
                              <m:t>𝑡</m:t>
                            </m:r>
                          </m:e>
                        </m:d>
                      </m:sup>
                    </m:sSup>
                    <m:r>
                      <a:rPr lang="en-US" sz="2400" b="0" i="1" smtClean="0">
                        <a:latin typeface="Cambria Math" panose="02040503050406030204" pitchFamily="18" charset="0"/>
                      </a:rPr>
                      <m:t>)</m:t>
                    </m:r>
                  </m:oMath>
                </a14:m>
                <a:endParaRPr lang="en-US" sz="2400" dirty="0"/>
              </a:p>
              <a:p>
                <a:r>
                  <a:rPr lang="en-US" sz="2400" dirty="0"/>
                  <a:t>This always guarantees a decrease, but it may not decrease as much as exact line search</a:t>
                </a:r>
              </a:p>
              <a:p>
                <a:pPr lvl="1"/>
                <a:r>
                  <a:rPr lang="en-US" sz="2400" dirty="0"/>
                  <a:t>Still, this is typically much faster in practice as it only requires a few function evaluations</a:t>
                </a:r>
              </a:p>
              <a:p>
                <a:endParaRPr lang="en-IN" sz="2400" dirty="0"/>
              </a:p>
            </p:txBody>
          </p:sp>
        </mc:Choice>
        <mc:Fallback xmlns="">
          <p:sp>
            <p:nvSpPr>
              <p:cNvPr id="3" name="Content Placeholder 2">
                <a:extLst>
                  <a:ext uri="{FF2B5EF4-FFF2-40B4-BE49-F238E27FC236}">
                    <a16:creationId xmlns:a16="http://schemas.microsoft.com/office/drawing/2014/main" id="{82531544-C8B8-61E8-612F-7DEE52E9C3B3}"/>
                  </a:ext>
                </a:extLst>
              </p:cNvPr>
              <p:cNvSpPr>
                <a:spLocks noGrp="1" noRot="1" noChangeAspect="1" noMove="1" noResize="1" noEditPoints="1" noAdjustHandles="1" noChangeArrowheads="1" noChangeShapeType="1" noTextEdit="1"/>
              </p:cNvSpPr>
              <p:nvPr>
                <p:ph idx="1"/>
              </p:nvPr>
            </p:nvSpPr>
            <p:spPr>
              <a:xfrm>
                <a:off x="672029" y="2038121"/>
                <a:ext cx="10236763" cy="4138842"/>
              </a:xfrm>
              <a:blipFill>
                <a:blip r:embed="rId2"/>
                <a:stretch>
                  <a:fillRect l="-774" t="-1178" r="-1548"/>
                </a:stretch>
              </a:blipFill>
            </p:spPr>
            <p:txBody>
              <a:bodyPr/>
              <a:lstStyle/>
              <a:p>
                <a:r>
                  <a:rPr lang="en-IN">
                    <a:noFill/>
                  </a:rPr>
                  <a:t> </a:t>
                </a:r>
              </a:p>
            </p:txBody>
          </p:sp>
        </mc:Fallback>
      </mc:AlternateContent>
    </p:spTree>
    <p:extLst>
      <p:ext uri="{BB962C8B-B14F-4D97-AF65-F5344CB8AC3E}">
        <p14:creationId xmlns:p14="http://schemas.microsoft.com/office/powerpoint/2010/main" val="232012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4341-44D3-530D-C3B8-909E43756154}"/>
              </a:ext>
            </a:extLst>
          </p:cNvPr>
          <p:cNvSpPr>
            <a:spLocks noGrp="1"/>
          </p:cNvSpPr>
          <p:nvPr>
            <p:ph type="title"/>
          </p:nvPr>
        </p:nvSpPr>
        <p:spPr/>
        <p:txBody>
          <a:bodyPr/>
          <a:lstStyle/>
          <a:p>
            <a:r>
              <a:rPr lang="en-US" dirty="0"/>
              <a:t>Backtracking Line Search</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65692B-A9F0-8CF2-72F1-AF6009A4ABF9}"/>
                  </a:ext>
                </a:extLst>
              </p:cNvPr>
              <p:cNvSpPr>
                <a:spLocks noGrp="1"/>
              </p:cNvSpPr>
              <p:nvPr>
                <p:ph idx="1"/>
              </p:nvPr>
            </p:nvSpPr>
            <p:spPr/>
            <p:txBody>
              <a:bodyPr>
                <a:noAutofit/>
              </a:bodyPr>
              <a:lstStyle/>
              <a:p>
                <a:r>
                  <a:rPr lang="en-US" sz="2400" dirty="0"/>
                  <a:t>To implement backtracking line search, choose two parameters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IN" sz="2400" b="0" i="1" smtClean="0">
                            <a:latin typeface="Cambria Math" panose="02040503050406030204" pitchFamily="18" charset="0"/>
                          </a:rPr>
                          <m:t>0</m:t>
                        </m:r>
                        <m:r>
                          <a:rPr lang="en-US" sz="2400" b="0" i="1" smtClean="0">
                            <a:latin typeface="Cambria Math" panose="02040503050406030204" pitchFamily="18" charset="0"/>
                          </a:rPr>
                          <m:t>.5</m:t>
                        </m:r>
                      </m:e>
                    </m:d>
                    <m:r>
                      <a:rPr lang="en-US" sz="2400" b="0" i="1" smtClean="0">
                        <a:latin typeface="Cambria Math" panose="02040503050406030204" pitchFamily="18" charset="0"/>
                      </a:rPr>
                      <m:t>, </m:t>
                    </m:r>
                    <m:r>
                      <a:rPr lang="en-IN" sz="2400" b="0" i="1" smtClean="0">
                        <a:latin typeface="Cambria Math" panose="02040503050406030204" pitchFamily="18" charset="0"/>
                      </a:rPr>
                      <m:t> </m:t>
                    </m:r>
                    <m:r>
                      <a:rPr lang="en-US" sz="2400" b="0" i="1" smtClean="0">
                        <a:latin typeface="Cambria Math" panose="02040503050406030204" pitchFamily="18" charset="0"/>
                      </a:rPr>
                      <m:t>𝛽</m:t>
                    </m:r>
                    <m:r>
                      <a:rPr lang="en-US" sz="2400" b="0" i="1" smtClean="0">
                        <a:latin typeface="Cambria Math" panose="02040503050406030204" pitchFamily="18" charset="0"/>
                      </a:rPr>
                      <m:t>∈(0,1)</m:t>
                    </m:r>
                  </m:oMath>
                </a14:m>
                <a:endParaRPr lang="en-US" sz="2400" dirty="0"/>
              </a:p>
              <a:p>
                <a:r>
                  <a:rPr lang="en-US" sz="2400" dirty="0"/>
                  <a:t>Set </a:t>
                </a:r>
                <a14:m>
                  <m:oMath xmlns:m="http://schemas.openxmlformats.org/officeDocument/2006/math">
                    <m:r>
                      <a:rPr lang="en-IN" sz="2400" b="0" i="1" smtClean="0">
                        <a:latin typeface="Cambria Math" panose="02040503050406030204" pitchFamily="18" charset="0"/>
                      </a:rPr>
                      <m:t>𝜂</m:t>
                    </m:r>
                    <m:r>
                      <a:rPr lang="en-US" sz="2400" b="0" i="1" smtClean="0">
                        <a:latin typeface="Cambria Math" panose="02040503050406030204" pitchFamily="18" charset="0"/>
                      </a:rPr>
                      <m:t>=1</m:t>
                    </m:r>
                  </m:oMath>
                </a14:m>
                <a:endParaRPr lang="en-US" sz="2400" dirty="0"/>
              </a:p>
              <a:p>
                <a:r>
                  <a:rPr lang="en-US" sz="2400" dirty="0"/>
                  <a:t>While </a:t>
                </a:r>
                <a14:m>
                  <m:oMath xmlns:m="http://schemas.openxmlformats.org/officeDocument/2006/math">
                    <m:r>
                      <a:rPr lang="en-IN" sz="2400" b="0" i="1" dirty="0" smtClean="0">
                        <a:latin typeface="Cambria Math" panose="02040503050406030204" pitchFamily="18" charset="0"/>
                      </a:rPr>
                      <m:t>𝐿</m:t>
                    </m:r>
                    <m:d>
                      <m:dPr>
                        <m:ctrlPr>
                          <a:rPr lang="en-US" sz="2400" i="1" dirty="0">
                            <a:latin typeface="Cambria Math" panose="02040503050406030204" pitchFamily="18" charset="0"/>
                          </a:rPr>
                        </m:ctrlPr>
                      </m:dPr>
                      <m:e>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r>
                          <a:rPr lang="en-US" sz="2400" i="1" dirty="0">
                            <a:latin typeface="Cambria Math" panose="02040503050406030204" pitchFamily="18" charset="0"/>
                          </a:rPr>
                          <m:t> </m:t>
                        </m:r>
                        <m:r>
                          <a:rPr lang="en-US" sz="2400" b="0" i="1" dirty="0" smtClean="0">
                            <a:latin typeface="Cambria Math" panose="02040503050406030204" pitchFamily="18" charset="0"/>
                          </a:rPr>
                          <m:t>−</m:t>
                        </m:r>
                        <m:r>
                          <a:rPr lang="en-IN" sz="2400" b="0" i="1" dirty="0" smtClean="0">
                            <a:latin typeface="Cambria Math" panose="02040503050406030204" pitchFamily="18" charset="0"/>
                          </a:rPr>
                          <m:t>𝜂</m:t>
                        </m:r>
                        <m:r>
                          <m:rPr>
                            <m:sty m:val="p"/>
                          </m:rPr>
                          <a:rPr lang="en-US" sz="2400" dirty="0">
                            <a:latin typeface="Cambria Math" panose="02040503050406030204" pitchFamily="18" charset="0"/>
                          </a:rPr>
                          <m:t>∇</m:t>
                        </m:r>
                        <m:r>
                          <a:rPr lang="en-IN" sz="2400" b="0" i="1" dirty="0" smtClean="0">
                            <a:latin typeface="Cambria Math" panose="02040503050406030204" pitchFamily="18" charset="0"/>
                          </a:rPr>
                          <m:t>𝐿</m:t>
                        </m:r>
                        <m:d>
                          <m:dPr>
                            <m:ctrlPr>
                              <a:rPr lang="en-US" sz="2400" i="1" dirty="0" err="1">
                                <a:latin typeface="Cambria Math" panose="02040503050406030204" pitchFamily="18" charset="0"/>
                              </a:rPr>
                            </m:ctrlPr>
                          </m:dPr>
                          <m:e>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e>
                        </m:d>
                      </m:e>
                    </m:d>
                    <m:r>
                      <a:rPr lang="en-US" sz="2400" i="1" dirty="0">
                        <a:latin typeface="Cambria Math" panose="02040503050406030204" pitchFamily="18" charset="0"/>
                      </a:rPr>
                      <m:t>&gt;</m:t>
                    </m:r>
                    <m:r>
                      <a:rPr lang="en-IN" sz="2400" b="0" i="1" dirty="0" smtClean="0">
                        <a:latin typeface="Cambria Math" panose="02040503050406030204" pitchFamily="18" charset="0"/>
                      </a:rPr>
                      <m:t>𝐿</m:t>
                    </m:r>
                    <m:d>
                      <m:dPr>
                        <m:ctrlPr>
                          <a:rPr lang="en-US" sz="2400" i="1" dirty="0">
                            <a:latin typeface="Cambria Math" panose="02040503050406030204" pitchFamily="18" charset="0"/>
                          </a:rPr>
                        </m:ctrlPr>
                      </m:dPr>
                      <m:e>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e>
                    </m:d>
                    <m:r>
                      <a:rPr lang="en-US" sz="2400" b="0" i="1" dirty="0" smtClean="0">
                        <a:latin typeface="Cambria Math" panose="02040503050406030204" pitchFamily="18" charset="0"/>
                      </a:rPr>
                      <m:t>−</m:t>
                    </m:r>
                    <m:r>
                      <a:rPr lang="en-US" sz="2400" i="1" dirty="0">
                        <a:latin typeface="Cambria Math" panose="02040503050406030204" pitchFamily="18" charset="0"/>
                      </a:rPr>
                      <m:t> </m:t>
                    </m:r>
                    <m:r>
                      <a:rPr lang="el-GR" sz="2400" i="1" dirty="0">
                        <a:latin typeface="Cambria Math" panose="02040503050406030204" pitchFamily="18" charset="0"/>
                      </a:rPr>
                      <m:t>𝛼</m:t>
                    </m:r>
                    <m:r>
                      <a:rPr lang="en-US" sz="2400" b="0" i="1" dirty="0" smtClean="0">
                        <a:latin typeface="Cambria Math" panose="02040503050406030204" pitchFamily="18" charset="0"/>
                      </a:rPr>
                      <m:t>⋅</m:t>
                    </m:r>
                    <m:r>
                      <a:rPr lang="en-IN" sz="2400" b="0" i="1" dirty="0" smtClean="0">
                        <a:latin typeface="Cambria Math" panose="02040503050406030204" pitchFamily="18" charset="0"/>
                      </a:rPr>
                      <m:t>𝜂</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begChr m:val="‖"/>
                            <m:endChr m:val="‖"/>
                            <m:ctrlPr>
                              <a:rPr lang="en-US" sz="2400" b="0" i="1" dirty="0" smtClean="0">
                                <a:latin typeface="Cambria Math" panose="02040503050406030204" pitchFamily="18" charset="0"/>
                              </a:rPr>
                            </m:ctrlPr>
                          </m:dPr>
                          <m:e>
                            <m:r>
                              <m:rPr>
                                <m:sty m:val="p"/>
                              </m:rPr>
                              <a:rPr lang="en-US" sz="2400" dirty="0">
                                <a:latin typeface="Cambria Math" panose="02040503050406030204" pitchFamily="18" charset="0"/>
                              </a:rPr>
                              <m:t>∇</m:t>
                            </m:r>
                            <m:r>
                              <a:rPr lang="en-IN" sz="2400" b="0" i="1" dirty="0" smtClean="0">
                                <a:latin typeface="Cambria Math" panose="02040503050406030204" pitchFamily="18" charset="0"/>
                              </a:rPr>
                              <m:t>𝐿</m:t>
                            </m:r>
                            <m:d>
                              <m:dPr>
                                <m:ctrlPr>
                                  <a:rPr lang="en-US" sz="2400" i="1" dirty="0">
                                    <a:latin typeface="Cambria Math" panose="02040503050406030204" pitchFamily="18" charset="0"/>
                                  </a:rPr>
                                </m:ctrlPr>
                              </m:dPr>
                              <m:e>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e>
                            </m:d>
                          </m:e>
                        </m:d>
                      </m:e>
                      <m:sup>
                        <m:r>
                          <a:rPr lang="en-US" sz="2400" b="0" i="1" dirty="0" smtClean="0">
                            <a:latin typeface="Cambria Math" panose="02040503050406030204" pitchFamily="18" charset="0"/>
                          </a:rPr>
                          <m:t>2</m:t>
                        </m:r>
                      </m:sup>
                    </m:sSup>
                  </m:oMath>
                </a14:m>
                <a:endParaRPr lang="en-US" sz="2400" b="0" dirty="0"/>
              </a:p>
              <a:p>
                <a:pPr lvl="1"/>
                <a14:m>
                  <m:oMath xmlns:m="http://schemas.openxmlformats.org/officeDocument/2006/math">
                    <m:r>
                      <a:rPr lang="en-IN" sz="2400" b="0" i="1" dirty="0" smtClean="0">
                        <a:latin typeface="Cambria Math" panose="02040503050406030204" pitchFamily="18" charset="0"/>
                      </a:rPr>
                      <m:t>𝜂</m:t>
                    </m:r>
                    <m:r>
                      <a:rPr lang="en-IN" sz="2400" b="0" i="1" dirty="0" smtClean="0">
                        <a:latin typeface="Cambria Math" panose="02040503050406030204" pitchFamily="18" charset="0"/>
                      </a:rPr>
                      <m:t>=</m:t>
                    </m:r>
                    <m:r>
                      <a:rPr lang="en-US" sz="2400" b="0" i="1" dirty="0" smtClean="0">
                        <a:latin typeface="Cambria Math" panose="02040503050406030204" pitchFamily="18" charset="0"/>
                      </a:rPr>
                      <m:t>𝛽</m:t>
                    </m:r>
                    <m:r>
                      <a:rPr lang="en-IN" sz="2400" b="0" i="1" dirty="0" smtClean="0">
                        <a:latin typeface="Cambria Math" panose="02040503050406030204" pitchFamily="18" charset="0"/>
                      </a:rPr>
                      <m:t>𝜂</m:t>
                    </m:r>
                  </m:oMath>
                </a14:m>
                <a:r>
                  <a:rPr lang="en-US" sz="2400" dirty="0"/>
                  <a:t>  </a:t>
                </a:r>
              </a:p>
              <a:p>
                <a:pPr lvl="1"/>
                <a:endParaRPr lang="en-US" sz="2400" dirty="0"/>
              </a:p>
              <a:p>
                <a:r>
                  <a:rPr lang="en-US" sz="2400" dirty="0"/>
                  <a:t>Set  </a:t>
                </a:r>
                <a14:m>
                  <m:oMath xmlns:m="http://schemas.openxmlformats.org/officeDocument/2006/math">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r>
                          <a:rPr lang="en-IN" sz="2400" b="0" i="1" dirty="0" smtClean="0">
                            <a:latin typeface="Cambria Math" panose="02040503050406030204" pitchFamily="18" charset="0"/>
                          </a:rPr>
                          <m:t>+1</m:t>
                        </m:r>
                      </m:sup>
                    </m:sSup>
                    <m:r>
                      <a:rPr lang="en-US" sz="2400" b="0" i="1" smtClean="0">
                        <a:latin typeface="Cambria Math" panose="02040503050406030204" pitchFamily="18" charset="0"/>
                      </a:rPr>
                      <m:t>=</m:t>
                    </m:r>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r>
                      <a:rPr lang="en-US" sz="2400" i="1" dirty="0">
                        <a:latin typeface="Cambria Math" panose="02040503050406030204" pitchFamily="18" charset="0"/>
                      </a:rPr>
                      <m:t> −</m:t>
                    </m:r>
                    <m:r>
                      <a:rPr lang="en-IN" sz="2400" b="0" i="1" dirty="0" smtClean="0">
                        <a:latin typeface="Cambria Math" panose="02040503050406030204" pitchFamily="18" charset="0"/>
                      </a:rPr>
                      <m:t>𝜂</m:t>
                    </m:r>
                    <m:r>
                      <m:rPr>
                        <m:sty m:val="p"/>
                      </m:rPr>
                      <a:rPr lang="en-US" sz="2400" dirty="0">
                        <a:latin typeface="Cambria Math" panose="02040503050406030204" pitchFamily="18" charset="0"/>
                      </a:rPr>
                      <m:t>∇</m:t>
                    </m:r>
                    <m:r>
                      <a:rPr lang="en-IN" sz="2400" b="0" i="1" dirty="0" smtClean="0">
                        <a:latin typeface="Cambria Math" panose="02040503050406030204" pitchFamily="18" charset="0"/>
                      </a:rPr>
                      <m:t>𝐿</m:t>
                    </m:r>
                    <m:d>
                      <m:dPr>
                        <m:ctrlPr>
                          <a:rPr lang="en-US" sz="2400" i="1" dirty="0" err="1">
                            <a:latin typeface="Cambria Math" panose="02040503050406030204" pitchFamily="18" charset="0"/>
                          </a:rPr>
                        </m:ctrlPr>
                      </m:dPr>
                      <m:e>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𝑤</m:t>
                            </m:r>
                          </m:e>
                          <m:sup>
                            <m:r>
                              <a:rPr lang="en-IN" sz="2400" b="0" i="1" dirty="0" smtClean="0">
                                <a:latin typeface="Cambria Math" panose="02040503050406030204" pitchFamily="18" charset="0"/>
                              </a:rPr>
                              <m:t>𝑡</m:t>
                            </m:r>
                          </m:sup>
                        </m:sSup>
                      </m:e>
                    </m:d>
                  </m:oMath>
                </a14:m>
                <a:endParaRPr lang="en-US" sz="2400" dirty="0"/>
              </a:p>
              <a:p>
                <a:endParaRPr lang="en-IN" sz="2400" dirty="0"/>
              </a:p>
            </p:txBody>
          </p:sp>
        </mc:Choice>
        <mc:Fallback xmlns="">
          <p:sp>
            <p:nvSpPr>
              <p:cNvPr id="3" name="Content Placeholder 2">
                <a:extLst>
                  <a:ext uri="{FF2B5EF4-FFF2-40B4-BE49-F238E27FC236}">
                    <a16:creationId xmlns:a16="http://schemas.microsoft.com/office/drawing/2014/main" id="{5C65692B-A9F0-8CF2-72F1-AF6009A4ABF9}"/>
                  </a:ext>
                </a:extLst>
              </p:cNvPr>
              <p:cNvSpPr>
                <a:spLocks noGrp="1" noRot="1" noChangeAspect="1" noMove="1" noResize="1" noEditPoints="1" noAdjustHandles="1" noChangeArrowheads="1" noChangeShapeType="1" noTextEdit="1"/>
              </p:cNvSpPr>
              <p:nvPr>
                <p:ph idx="1"/>
              </p:nvPr>
            </p:nvSpPr>
            <p:spPr>
              <a:blipFill>
                <a:blip r:embed="rId2"/>
                <a:stretch>
                  <a:fillRect l="-823" t="-1223"/>
                </a:stretch>
              </a:blipFill>
            </p:spPr>
            <p:txBody>
              <a:bodyPr/>
              <a:lstStyle/>
              <a:p>
                <a:r>
                  <a:rPr lang="en-IN">
                    <a:noFill/>
                  </a:rPr>
                  <a:t> </a:t>
                </a:r>
              </a:p>
            </p:txBody>
          </p:sp>
        </mc:Fallback>
      </mc:AlternateContent>
    </p:spTree>
    <p:extLst>
      <p:ext uri="{BB962C8B-B14F-4D97-AF65-F5344CB8AC3E}">
        <p14:creationId xmlns:p14="http://schemas.microsoft.com/office/powerpoint/2010/main" val="53136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55A1-0343-4C3F-9750-BE005909E049}"/>
              </a:ext>
            </a:extLst>
          </p:cNvPr>
          <p:cNvSpPr>
            <a:spLocks noGrp="1"/>
          </p:cNvSpPr>
          <p:nvPr>
            <p:ph type="title"/>
          </p:nvPr>
        </p:nvSpPr>
        <p:spPr/>
        <p:txBody>
          <a:bodyPr/>
          <a:lstStyle/>
          <a:p>
            <a:r>
              <a:rPr lang="en-US" dirty="0"/>
              <a:t>Backtracking Line Search</a:t>
            </a:r>
          </a:p>
        </p:txBody>
      </p:sp>
      <p:sp>
        <p:nvSpPr>
          <p:cNvPr id="4" name="Slide Number Placeholder 3">
            <a:extLst>
              <a:ext uri="{FF2B5EF4-FFF2-40B4-BE49-F238E27FC236}">
                <a16:creationId xmlns:a16="http://schemas.microsoft.com/office/drawing/2014/main" id="{11E1CDD4-6505-4134-9671-1E908A039019}"/>
              </a:ext>
            </a:extLst>
          </p:cNvPr>
          <p:cNvSpPr>
            <a:spLocks noGrp="1"/>
          </p:cNvSpPr>
          <p:nvPr>
            <p:ph type="sldNum" sz="quarter" idx="12"/>
          </p:nvPr>
        </p:nvSpPr>
        <p:spPr/>
        <p:txBody>
          <a:bodyPr/>
          <a:lstStyle/>
          <a:p>
            <a:fld id="{C68DACDF-E1A9-A04C-A5FF-FC2443684BF5}" type="slidenum">
              <a:rPr lang="en-US" smtClean="0"/>
              <a:pPr/>
              <a:t>76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6AF621-38B4-4B7F-8D02-DFBD5022AF0E}"/>
                  </a:ext>
                </a:extLst>
              </p:cNvPr>
              <p:cNvSpPr txBox="1"/>
              <p:nvPr/>
            </p:nvSpPr>
            <p:spPr>
              <a:xfrm>
                <a:off x="1261700" y="2439096"/>
                <a:ext cx="16990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=.2, </m:t>
                      </m:r>
                      <m:r>
                        <a:rPr lang="en-US" i="1" dirty="0">
                          <a:latin typeface="Cambria Math" panose="02040503050406030204" pitchFamily="18" charset="0"/>
                        </a:rPr>
                        <m:t>𝛽</m:t>
                      </m:r>
                      <m:r>
                        <a:rPr lang="en-US" i="1" dirty="0">
                          <a:latin typeface="Cambria Math" panose="02040503050406030204" pitchFamily="18" charset="0"/>
                        </a:rPr>
                        <m:t>=.99</m:t>
                      </m:r>
                    </m:oMath>
                  </m:oMathPara>
                </a14:m>
                <a:endParaRPr lang="en-US" dirty="0"/>
              </a:p>
            </p:txBody>
          </p:sp>
        </mc:Choice>
        <mc:Fallback xmlns="">
          <p:sp>
            <p:nvSpPr>
              <p:cNvPr id="5" name="TextBox 4">
                <a:extLst>
                  <a:ext uri="{FF2B5EF4-FFF2-40B4-BE49-F238E27FC236}">
                    <a16:creationId xmlns:a16="http://schemas.microsoft.com/office/drawing/2014/main" id="{E36AF621-38B4-4B7F-8D02-DFBD5022AF0E}"/>
                  </a:ext>
                </a:extLst>
              </p:cNvPr>
              <p:cNvSpPr txBox="1">
                <a:spLocks noRot="1" noChangeAspect="1" noMove="1" noResize="1" noEditPoints="1" noAdjustHandles="1" noChangeArrowheads="1" noChangeShapeType="1" noTextEdit="1"/>
              </p:cNvSpPr>
              <p:nvPr/>
            </p:nvSpPr>
            <p:spPr>
              <a:xfrm>
                <a:off x="1261700" y="2439096"/>
                <a:ext cx="1699055" cy="369332"/>
              </a:xfrm>
              <a:prstGeom prst="rect">
                <a:avLst/>
              </a:prstGeom>
              <a:blipFill>
                <a:blip r:embed="rId2"/>
                <a:stretch>
                  <a:fillRect b="-14754"/>
                </a:stretch>
              </a:blipFill>
            </p:spPr>
            <p:txBody>
              <a:bodyPr/>
              <a:lstStyle/>
              <a:p>
                <a:r>
                  <a:rPr lang="en-IN">
                    <a:noFill/>
                  </a:rPr>
                  <a:t> </a:t>
                </a:r>
              </a:p>
            </p:txBody>
          </p:sp>
        </mc:Fallback>
      </mc:AlternateContent>
      <p:pic>
        <p:nvPicPr>
          <p:cNvPr id="1026" name="Picture 2" descr="[video-to-gif output image]">
            <a:extLst>
              <a:ext uri="{FF2B5EF4-FFF2-40B4-BE49-F238E27FC236}">
                <a16:creationId xmlns:a16="http://schemas.microsoft.com/office/drawing/2014/main" id="{2C1081C6-FCBF-4562-9512-A7349952DFAC}"/>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3280" y="1845520"/>
            <a:ext cx="6665119" cy="499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55A1-0343-4C3F-9750-BE005909E049}"/>
              </a:ext>
            </a:extLst>
          </p:cNvPr>
          <p:cNvSpPr>
            <a:spLocks noGrp="1"/>
          </p:cNvSpPr>
          <p:nvPr>
            <p:ph type="title"/>
          </p:nvPr>
        </p:nvSpPr>
        <p:spPr/>
        <p:txBody>
          <a:bodyPr/>
          <a:lstStyle/>
          <a:p>
            <a:r>
              <a:rPr lang="en-US" dirty="0"/>
              <a:t>Backtracking Line Search</a:t>
            </a:r>
          </a:p>
        </p:txBody>
      </p:sp>
      <p:sp>
        <p:nvSpPr>
          <p:cNvPr id="4" name="Slide Number Placeholder 3">
            <a:extLst>
              <a:ext uri="{FF2B5EF4-FFF2-40B4-BE49-F238E27FC236}">
                <a16:creationId xmlns:a16="http://schemas.microsoft.com/office/drawing/2014/main" id="{11E1CDD4-6505-4134-9671-1E908A039019}"/>
              </a:ext>
            </a:extLst>
          </p:cNvPr>
          <p:cNvSpPr>
            <a:spLocks noGrp="1"/>
          </p:cNvSpPr>
          <p:nvPr>
            <p:ph type="sldNum" sz="quarter" idx="12"/>
          </p:nvPr>
        </p:nvSpPr>
        <p:spPr/>
        <p:txBody>
          <a:bodyPr/>
          <a:lstStyle/>
          <a:p>
            <a:fld id="{C68DACDF-E1A9-A04C-A5FF-FC2443684BF5}" type="slidenum">
              <a:rPr lang="en-US" smtClean="0"/>
              <a:pPr/>
              <a:t>77</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BCD18E-0630-40B9-B012-E1D60CF57C4D}"/>
                  </a:ext>
                </a:extLst>
              </p:cNvPr>
              <p:cNvSpPr txBox="1"/>
              <p:nvPr/>
            </p:nvSpPr>
            <p:spPr>
              <a:xfrm>
                <a:off x="1184937" y="2868754"/>
                <a:ext cx="15708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=.1, </m:t>
                      </m:r>
                      <m:r>
                        <a:rPr lang="en-US" i="1" dirty="0">
                          <a:latin typeface="Cambria Math" panose="02040503050406030204" pitchFamily="18" charset="0"/>
                        </a:rPr>
                        <m:t>𝛽</m:t>
                      </m:r>
                      <m:r>
                        <a:rPr lang="en-US" i="1" dirty="0">
                          <a:latin typeface="Cambria Math" panose="02040503050406030204" pitchFamily="18" charset="0"/>
                        </a:rPr>
                        <m:t>=.3</m:t>
                      </m:r>
                    </m:oMath>
                  </m:oMathPara>
                </a14:m>
                <a:endParaRPr lang="en-US" dirty="0"/>
              </a:p>
            </p:txBody>
          </p:sp>
        </mc:Choice>
        <mc:Fallback xmlns="">
          <p:sp>
            <p:nvSpPr>
              <p:cNvPr id="7" name="TextBox 6">
                <a:extLst>
                  <a:ext uri="{FF2B5EF4-FFF2-40B4-BE49-F238E27FC236}">
                    <a16:creationId xmlns:a16="http://schemas.microsoft.com/office/drawing/2014/main" id="{6DBCD18E-0630-40B9-B012-E1D60CF57C4D}"/>
                  </a:ext>
                </a:extLst>
              </p:cNvPr>
              <p:cNvSpPr txBox="1">
                <a:spLocks noRot="1" noChangeAspect="1" noMove="1" noResize="1" noEditPoints="1" noAdjustHandles="1" noChangeArrowheads="1" noChangeShapeType="1" noTextEdit="1"/>
              </p:cNvSpPr>
              <p:nvPr/>
            </p:nvSpPr>
            <p:spPr>
              <a:xfrm>
                <a:off x="1184937" y="2868754"/>
                <a:ext cx="1570815" cy="369332"/>
              </a:xfrm>
              <a:prstGeom prst="rect">
                <a:avLst/>
              </a:prstGeom>
              <a:blipFill>
                <a:blip r:embed="rId2"/>
                <a:stretch>
                  <a:fillRect b="-15000"/>
                </a:stretch>
              </a:blipFill>
            </p:spPr>
            <p:txBody>
              <a:bodyPr/>
              <a:lstStyle/>
              <a:p>
                <a:r>
                  <a:rPr lang="en-IN">
                    <a:noFill/>
                  </a:rPr>
                  <a:t> </a:t>
                </a:r>
              </a:p>
            </p:txBody>
          </p:sp>
        </mc:Fallback>
      </mc:AlternateContent>
      <p:pic>
        <p:nvPicPr>
          <p:cNvPr id="2052" name="Picture 4" descr="[video-to-gif output image]">
            <a:extLst>
              <a:ext uri="{FF2B5EF4-FFF2-40B4-BE49-F238E27FC236}">
                <a16:creationId xmlns:a16="http://schemas.microsoft.com/office/drawing/2014/main" id="{446FF153-9EAF-4CD7-89C3-AD78CBEC0D6B}"/>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3281" y="1815175"/>
            <a:ext cx="6366384" cy="477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9A2F-2E39-03DB-8264-F4372F3031DC}"/>
              </a:ext>
            </a:extLst>
          </p:cNvPr>
          <p:cNvSpPr>
            <a:spLocks noGrp="1"/>
          </p:cNvSpPr>
          <p:nvPr>
            <p:ph type="title"/>
          </p:nvPr>
        </p:nvSpPr>
        <p:spPr/>
        <p:txBody>
          <a:bodyPr/>
          <a:lstStyle/>
          <a:p>
            <a:r>
              <a:rPr lang="en-US" sz="3200" dirty="0"/>
              <a:t>Gradient Descent: Convex Functions</a:t>
            </a:r>
            <a:endParaRPr lang="en-IN" dirty="0"/>
          </a:p>
        </p:txBody>
      </p:sp>
      <p:sp>
        <p:nvSpPr>
          <p:cNvPr id="3" name="Content Placeholder 2">
            <a:extLst>
              <a:ext uri="{FF2B5EF4-FFF2-40B4-BE49-F238E27FC236}">
                <a16:creationId xmlns:a16="http://schemas.microsoft.com/office/drawing/2014/main" id="{107D4A03-9FC2-3ADC-6985-4592E6C849F6}"/>
              </a:ext>
            </a:extLst>
          </p:cNvPr>
          <p:cNvSpPr>
            <a:spLocks noGrp="1"/>
          </p:cNvSpPr>
          <p:nvPr>
            <p:ph idx="1"/>
          </p:nvPr>
        </p:nvSpPr>
        <p:spPr>
          <a:xfrm>
            <a:off x="0" y="1828457"/>
            <a:ext cx="10908792" cy="4348506"/>
          </a:xfrm>
        </p:spPr>
        <p:txBody>
          <a:bodyPr/>
          <a:lstStyle/>
          <a:p>
            <a:r>
              <a:rPr lang="en-US" sz="2400" dirty="0"/>
              <a:t>For convex functions, local optima are always global optima (this follows from the definition of convexity)</a:t>
            </a:r>
          </a:p>
          <a:p>
            <a:endParaRPr lang="en-US" sz="2400" dirty="0"/>
          </a:p>
          <a:p>
            <a:pPr lvl="1"/>
            <a:r>
              <a:rPr lang="en-US" sz="2400" dirty="0"/>
              <a:t>If gradient descent converges to a critical point, then the result is a global minimizer</a:t>
            </a:r>
          </a:p>
          <a:p>
            <a:endParaRPr lang="en-US" sz="2400" dirty="0"/>
          </a:p>
          <a:p>
            <a:r>
              <a:rPr lang="en-US" sz="2400" dirty="0"/>
              <a:t>Not all convex functions are differentiable, can we still apply gradient descent?</a:t>
            </a:r>
          </a:p>
          <a:p>
            <a:endParaRPr lang="en-IN" dirty="0"/>
          </a:p>
        </p:txBody>
      </p:sp>
    </p:spTree>
    <p:extLst>
      <p:ext uri="{BB962C8B-B14F-4D97-AF65-F5344CB8AC3E}">
        <p14:creationId xmlns:p14="http://schemas.microsoft.com/office/powerpoint/2010/main" val="198820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1310-511D-1E73-00DF-ABA417115AF9}"/>
              </a:ext>
            </a:extLst>
          </p:cNvPr>
          <p:cNvSpPr>
            <a:spLocks noGrp="1"/>
          </p:cNvSpPr>
          <p:nvPr>
            <p:ph type="title"/>
          </p:nvPr>
        </p:nvSpPr>
        <p:spPr/>
        <p:txBody>
          <a:bodyPr/>
          <a:lstStyle/>
          <a:p>
            <a:r>
              <a:rPr lang="en-IN" dirty="0"/>
              <a:t>Dealing with Non-differentiable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3020E3-594F-BB83-C846-7E24CEF92D6E}"/>
                  </a:ext>
                </a:extLst>
              </p:cNvPr>
              <p:cNvSpPr>
                <a:spLocks noGrp="1"/>
              </p:cNvSpPr>
              <p:nvPr>
                <p:ph idx="1"/>
              </p:nvPr>
            </p:nvSpPr>
            <p:spPr>
              <a:xfrm>
                <a:off x="254000" y="1828456"/>
                <a:ext cx="10654792" cy="4880815"/>
              </a:xfrm>
            </p:spPr>
            <p:txBody>
              <a:bodyPr>
                <a:noAutofit/>
              </a:bodyPr>
              <a:lstStyle/>
              <a:p>
                <a:pPr>
                  <a:buFont typeface="Wingdings" panose="05000000000000000000" pitchFamily="2" charset="2"/>
                  <a:buChar char="§"/>
                </a:pPr>
                <a:r>
                  <a:rPr lang="en-GB" sz="2400" dirty="0"/>
                  <a:t>In many ML problems, the objective function will be non-differentiable</a:t>
                </a:r>
              </a:p>
              <a:p>
                <a:pPr lvl="1"/>
                <a:r>
                  <a:rPr lang="en-GB" sz="2400" dirty="0"/>
                  <a:t>Some examples are: Linear regression with absolute loss, Huber loss, </a:t>
                </a:r>
                <a14:m>
                  <m:oMath xmlns:m="http://schemas.openxmlformats.org/officeDocument/2006/math">
                    <m:r>
                      <a:rPr lang="en-GB" sz="2400" i="1" dirty="0" smtClean="0">
                        <a:latin typeface="Cambria Math" panose="02040503050406030204" pitchFamily="18" charset="0"/>
                      </a:rPr>
                      <m:t>𝜖</m:t>
                    </m:r>
                  </m:oMath>
                </a14:m>
                <a:r>
                  <a:rPr lang="en-GB" sz="2400" dirty="0"/>
                  <a:t>-insensitive loss; even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ℓ</m:t>
                        </m:r>
                      </m:e>
                      <m:sub>
                        <m:r>
                          <a:rPr lang="en-IN" sz="2400" b="0" i="1" smtClean="0">
                            <a:latin typeface="Cambria Math" panose="02040503050406030204" pitchFamily="18" charset="0"/>
                          </a:rPr>
                          <m:t>1</m:t>
                        </m:r>
                      </m:sub>
                    </m:sSub>
                  </m:oMath>
                </a14:m>
                <a:r>
                  <a:rPr lang="en-GB" sz="2400" dirty="0"/>
                  <a:t> norm </a:t>
                </a:r>
                <a:r>
                  <a:rPr lang="en-GB" sz="2400" dirty="0" err="1"/>
                  <a:t>regularizer</a:t>
                </a:r>
                <a:r>
                  <a:rPr lang="en-GB" sz="2400" dirty="0"/>
                  <a:t> are non-diff </a:t>
                </a:r>
              </a:p>
              <a:p>
                <a:r>
                  <a:rPr lang="en-GB" sz="2400" dirty="0"/>
                  <a:t>However, for convex non-diff </a:t>
                </a:r>
                <a:r>
                  <a:rPr lang="en-GB" sz="2400" dirty="0" err="1"/>
                  <a:t>fn</a:t>
                </a:r>
                <a:r>
                  <a:rPr lang="en-GB" sz="2400" dirty="0"/>
                  <a:t>, one can define </a:t>
                </a:r>
                <a:r>
                  <a:rPr lang="en-GB" sz="2400" dirty="0">
                    <a:solidFill>
                      <a:srgbClr val="0000FF"/>
                    </a:solidFill>
                  </a:rPr>
                  <a:t>sub-gradients </a:t>
                </a:r>
                <a:r>
                  <a:rPr lang="en-GB" sz="2400" dirty="0"/>
                  <a:t>at point(s) of non-</a:t>
                </a:r>
                <a:r>
                  <a:rPr lang="en-GB" sz="2400" dirty="0" err="1"/>
                  <a:t>differentiabilty</a:t>
                </a:r>
                <a:r>
                  <a:rPr lang="en-GB" sz="2400" dirty="0"/>
                  <a:t>.</a:t>
                </a:r>
              </a:p>
              <a:p>
                <a:pPr>
                  <a:buFont typeface="Wingdings" panose="05000000000000000000" pitchFamily="2" charset="2"/>
                  <a:buChar char="§"/>
                </a:pPr>
                <a:r>
                  <a:rPr lang="en-GB" sz="2400" dirty="0"/>
                  <a:t>Basically, any function in which there are points with kink (turn or bend that should be straight)  is non-diff</a:t>
                </a:r>
              </a:p>
              <a:p>
                <a:pPr lvl="1">
                  <a:buFont typeface="Wingdings" panose="05000000000000000000" pitchFamily="2" charset="2"/>
                  <a:buChar char="§"/>
                </a:pPr>
                <a:r>
                  <a:rPr lang="en-GB" sz="2400" dirty="0"/>
                  <a:t>At such points, the function is non-differentiable and thus </a:t>
                </a:r>
                <a:r>
                  <a:rPr lang="en-GB" sz="2400" dirty="0">
                    <a:solidFill>
                      <a:srgbClr val="FF0000"/>
                    </a:solidFill>
                  </a:rPr>
                  <a:t>gradients not defined</a:t>
                </a:r>
              </a:p>
              <a:p>
                <a:pPr lvl="1">
                  <a:buFont typeface="Wingdings" panose="05000000000000000000" pitchFamily="2" charset="2"/>
                  <a:buChar char="§"/>
                </a:pPr>
                <a:r>
                  <a:rPr lang="en-GB" sz="2400" dirty="0"/>
                  <a:t>Reason: Can’t define a unique tangent at such points</a:t>
                </a:r>
              </a:p>
              <a:p>
                <a:endParaRPr lang="en-GB" sz="2400" dirty="0"/>
              </a:p>
              <a:p>
                <a:endParaRPr lang="en-IN" sz="2400" dirty="0"/>
              </a:p>
            </p:txBody>
          </p:sp>
        </mc:Choice>
        <mc:Fallback xmlns="">
          <p:sp>
            <p:nvSpPr>
              <p:cNvPr id="3" name="Content Placeholder 2">
                <a:extLst>
                  <a:ext uri="{FF2B5EF4-FFF2-40B4-BE49-F238E27FC236}">
                    <a16:creationId xmlns:a16="http://schemas.microsoft.com/office/drawing/2014/main" id="{2F3020E3-594F-BB83-C846-7E24CEF92D6E}"/>
                  </a:ext>
                </a:extLst>
              </p:cNvPr>
              <p:cNvSpPr>
                <a:spLocks noGrp="1" noRot="1" noChangeAspect="1" noMove="1" noResize="1" noEditPoints="1" noAdjustHandles="1" noChangeArrowheads="1" noChangeShapeType="1" noTextEdit="1"/>
              </p:cNvSpPr>
              <p:nvPr>
                <p:ph idx="1"/>
              </p:nvPr>
            </p:nvSpPr>
            <p:spPr>
              <a:xfrm>
                <a:off x="254000" y="1828456"/>
                <a:ext cx="10654792" cy="4880815"/>
              </a:xfrm>
              <a:blipFill>
                <a:blip r:embed="rId2"/>
                <a:stretch>
                  <a:fillRect l="-801" t="-999" r="-1201"/>
                </a:stretch>
              </a:blipFill>
            </p:spPr>
            <p:txBody>
              <a:bodyPr/>
              <a:lstStyle/>
              <a:p>
                <a:r>
                  <a:rPr lang="en-IN">
                    <a:noFill/>
                  </a:rPr>
                  <a:t> </a:t>
                </a:r>
              </a:p>
            </p:txBody>
          </p:sp>
        </mc:Fallback>
      </mc:AlternateContent>
    </p:spTree>
    <p:extLst>
      <p:ext uri="{BB962C8B-B14F-4D97-AF65-F5344CB8AC3E}">
        <p14:creationId xmlns:p14="http://schemas.microsoft.com/office/powerpoint/2010/main" val="11481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B3CC-E38D-8DAB-99CD-8180CCEE7659}"/>
              </a:ext>
            </a:extLst>
          </p:cNvPr>
          <p:cNvSpPr>
            <a:spLocks noGrp="1"/>
          </p:cNvSpPr>
          <p:nvPr>
            <p:ph type="title"/>
          </p:nvPr>
        </p:nvSpPr>
        <p:spPr>
          <a:xfrm>
            <a:off x="838200" y="365126"/>
            <a:ext cx="10515600" cy="581932"/>
          </a:xfrm>
        </p:spPr>
        <p:txBody>
          <a:bodyPr>
            <a:normAutofit fontScale="90000"/>
          </a:bodyPr>
          <a:lstStyle/>
          <a:p>
            <a:r>
              <a:rPr lang="en-IN" dirty="0"/>
              <a:t>Convex Hull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DE630-F7F6-9BD0-7631-53F91C699F23}"/>
                  </a:ext>
                </a:extLst>
              </p:cNvPr>
              <p:cNvSpPr>
                <a:spLocks noGrp="1"/>
              </p:cNvSpPr>
              <p:nvPr>
                <p:ph idx="1"/>
              </p:nvPr>
            </p:nvSpPr>
            <p:spPr>
              <a:xfrm>
                <a:off x="838200" y="1077686"/>
                <a:ext cx="10515600" cy="5415189"/>
              </a:xfrm>
            </p:spPr>
            <p:txBody>
              <a:bodyPr>
                <a:normAutofit fontScale="40000" lnSpcReduction="20000"/>
              </a:bodyPr>
              <a:lstStyle/>
              <a:p>
                <a:pPr marL="228600" algn="just">
                  <a:lnSpc>
                    <a:spcPct val="107000"/>
                  </a:lnSpc>
                  <a:spcAft>
                    <a:spcPts val="800"/>
                  </a:spcAft>
                </a:pPr>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We call a point of the form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 · · +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where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 · · +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1</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0,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1, . . . ,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a convex combination of the points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 . ,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228600" algn="just">
                  <a:lnSpc>
                    <a:spcPct val="107000"/>
                  </a:lnSpc>
                  <a:spcAft>
                    <a:spcPts val="800"/>
                  </a:spcAft>
                </a:pPr>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As with aﬃne sets, it can be shown that a set is convex if and only if it contains every convex combination of its points. A convex combination of points can be thought of as a mixture or weighted average of the points, with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sub>
                    </m:sSub>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the fraction of </a:t>
                </a:r>
                <a14:m>
                  <m:oMath xmlns:m="http://schemas.openxmlformats.org/officeDocument/2006/math">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sub>
                    </m:sSub>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in the mixture. </a:t>
                </a:r>
              </a:p>
              <a:p>
                <a:pPr marL="228600" algn="just">
                  <a:lnSpc>
                    <a:spcPct val="107000"/>
                  </a:lnSpc>
                  <a:spcAft>
                    <a:spcPts val="800"/>
                  </a:spcAft>
                </a:pPr>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The convex hull of a set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denoted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𝑐𝑜𝑛𝑣</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is the set of all convex combinations of points in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IN" sz="6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𝑐𝑜𝑛𝑣</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m:t>
                      </m:r>
                      <m:d>
                        <m:dPr>
                          <m:begChr m:val="{"/>
                          <m:endChr m:val="|"/>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 · · +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e>
                      </m:d>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0,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𝑖</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1, . . . ,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 · · + </m:t>
                      </m:r>
                      <m:sSub>
                        <m:sSubPr>
                          <m:ctrlPr>
                            <a:rPr lang="en-IN" sz="6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𝑘</m:t>
                          </m:r>
                        </m:sub>
                      </m:sSub>
                      <m:r>
                        <a:rPr lang="en-US" sz="6000" i="1" kern="100">
                          <a:effectLst/>
                          <a:latin typeface="Cambria Math" panose="02040503050406030204" pitchFamily="18" charset="0"/>
                          <a:ea typeface="Aptos" panose="020B0004020202020204" pitchFamily="34" charset="0"/>
                          <a:cs typeface="Times New Roman" panose="02020603050405020304" pitchFamily="18" charset="0"/>
                        </a:rPr>
                        <m:t> = 1}.</m:t>
                      </m:r>
                    </m:oMath>
                  </m:oMathPara>
                </a14:m>
                <a:endParaRPr lang="en-IN" sz="60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lnSpc>
                    <a:spcPct val="107000"/>
                  </a:lnSpc>
                  <a:spcAft>
                    <a:spcPts val="800"/>
                  </a:spcAft>
                </a:pPr>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The convex hull </a:t>
                </a:r>
                <a14:m>
                  <m:oMath xmlns:m="http://schemas.openxmlformats.org/officeDocument/2006/math">
                    <m:r>
                      <a:rPr lang="en-US" sz="6000" b="1" i="1" kern="100">
                        <a:effectLst/>
                        <a:latin typeface="Cambria Math" panose="02040503050406030204" pitchFamily="18" charset="0"/>
                        <a:ea typeface="Aptos" panose="020B0004020202020204" pitchFamily="34" charset="0"/>
                        <a:cs typeface="Times New Roman" panose="02020603050405020304" pitchFamily="18" charset="0"/>
                      </a:rPr>
                      <m:t>𝒄𝒐𝒏𝒗</m:t>
                    </m:r>
                    <m:r>
                      <a:rPr lang="en-US" sz="6000" b="1"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6000" b="1" i="1" kern="100">
                        <a:effectLst/>
                        <a:latin typeface="Cambria Math" panose="02040503050406030204" pitchFamily="18" charset="0"/>
                        <a:ea typeface="Aptos" panose="020B0004020202020204" pitchFamily="34" charset="0"/>
                        <a:cs typeface="Times New Roman" panose="02020603050405020304" pitchFamily="18" charset="0"/>
                      </a:rPr>
                      <m:t>𝑪</m:t>
                    </m:r>
                  </m:oMath>
                </a14:m>
                <a:r>
                  <a:rPr lang="en-US" sz="6000" b="1" kern="100" dirty="0">
                    <a:effectLst/>
                    <a:latin typeface="Times New Roman" panose="02020603050405020304" pitchFamily="18" charset="0"/>
                    <a:ea typeface="Aptos" panose="020B0004020202020204" pitchFamily="34" charset="0"/>
                    <a:cs typeface="Times New Roman" panose="02020603050405020304" pitchFamily="18" charset="0"/>
                  </a:rPr>
                  <a:t> is always convex</a:t>
                </a:r>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It is the smallest convex set that contains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If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𝐵</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is any convex set that contains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 then </a:t>
                </a:r>
                <a14:m>
                  <m:oMath xmlns:m="http://schemas.openxmlformats.org/officeDocument/2006/math">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𝑐𝑜𝑛𝑣</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𝐶</m:t>
                    </m:r>
                    <m:r>
                      <a:rPr lang="en-US" sz="6000" i="1" kern="10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sz="6000" kern="100" dirty="0">
                    <a:effectLst/>
                    <a:latin typeface="Times New Roman" panose="02020603050405020304" pitchFamily="18" charset="0"/>
                    <a:ea typeface="Aptos" panose="020B0004020202020204" pitchFamily="34" charset="0"/>
                    <a:cs typeface="Times New Roman" panose="02020603050405020304" pitchFamily="18" charset="0"/>
                  </a:rPr>
                  <a:t>B. </a:t>
                </a:r>
                <a:endParaRPr lang="en-IN" sz="6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F50DE630-F7F6-9BD0-7631-53F91C699F23}"/>
                  </a:ext>
                </a:extLst>
              </p:cNvPr>
              <p:cNvSpPr>
                <a:spLocks noGrp="1" noRot="1" noChangeAspect="1" noMove="1" noResize="1" noEditPoints="1" noAdjustHandles="1" noChangeArrowheads="1" noChangeShapeType="1" noTextEdit="1"/>
              </p:cNvSpPr>
              <p:nvPr>
                <p:ph idx="1"/>
              </p:nvPr>
            </p:nvSpPr>
            <p:spPr>
              <a:xfrm>
                <a:off x="838200" y="1077686"/>
                <a:ext cx="10515600" cy="5415189"/>
              </a:xfrm>
              <a:blipFill>
                <a:blip r:embed="rId2"/>
                <a:stretch>
                  <a:fillRect l="-812" t="-1802" r="-870"/>
                </a:stretch>
              </a:blipFill>
            </p:spPr>
            <p:txBody>
              <a:bodyPr/>
              <a:lstStyle/>
              <a:p>
                <a:r>
                  <a:rPr lang="en-IN">
                    <a:noFill/>
                  </a:rPr>
                  <a:t> </a:t>
                </a:r>
              </a:p>
            </p:txBody>
          </p:sp>
        </mc:Fallback>
      </mc:AlternateContent>
    </p:spTree>
    <p:extLst>
      <p:ext uri="{BB962C8B-B14F-4D97-AF65-F5344CB8AC3E}">
        <p14:creationId xmlns:p14="http://schemas.microsoft.com/office/powerpoint/2010/main" val="27264660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93B448-C212-F91F-9BC2-078A047248CF}"/>
              </a:ext>
            </a:extLst>
          </p:cNvPr>
          <p:cNvSpPr>
            <a:spLocks noGrp="1"/>
          </p:cNvSpPr>
          <p:nvPr>
            <p:ph type="title"/>
          </p:nvPr>
        </p:nvSpPr>
        <p:spPr/>
        <p:txBody>
          <a:bodyPr/>
          <a:lstStyle/>
          <a:p>
            <a:r>
              <a:rPr lang="en-IN" dirty="0"/>
              <a:t>Sub-gradients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195943" y="1690688"/>
                <a:ext cx="11996057" cy="5167312"/>
              </a:xfrm>
            </p:spPr>
            <p:txBody>
              <a:bodyPr>
                <a:noAutofit/>
              </a:bodyPr>
              <a:lstStyle/>
              <a:p>
                <a:pPr>
                  <a:buFont typeface="Wingdings" panose="05000000000000000000" pitchFamily="2" charset="2"/>
                  <a:buChar char="§"/>
                </a:pPr>
                <a:r>
                  <a:rPr lang="en-GB" dirty="0"/>
                  <a:t>For convex non-diff </a:t>
                </a:r>
                <a:r>
                  <a:rPr lang="en-GB" dirty="0" err="1"/>
                  <a:t>fn</a:t>
                </a:r>
                <a:r>
                  <a:rPr lang="en-GB" dirty="0"/>
                  <a:t>, can define </a:t>
                </a:r>
                <a:r>
                  <a:rPr lang="en-GB" dirty="0">
                    <a:solidFill>
                      <a:srgbClr val="0000FF"/>
                    </a:solidFill>
                  </a:rPr>
                  <a:t>sub-gradients </a:t>
                </a:r>
                <a:r>
                  <a:rPr lang="en-GB" dirty="0"/>
                  <a:t>at point(s) of non-</a:t>
                </a:r>
                <a:r>
                  <a:rPr lang="en-GB" dirty="0" err="1"/>
                  <a:t>differentiabilty</a:t>
                </a: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r>
                  <a:rPr lang="en-GB" dirty="0"/>
                  <a:t>For a convex, non-diff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b="1" i="1" dirty="0">
                        <a:latin typeface="Cambria Math" panose="02040503050406030204" pitchFamily="18" charset="0"/>
                      </a:rPr>
                      <m:t>𝒙</m:t>
                    </m:r>
                    <m:r>
                      <a:rPr lang="en-GB" i="1" dirty="0">
                        <a:latin typeface="Cambria Math" panose="02040503050406030204" pitchFamily="18" charset="0"/>
                      </a:rPr>
                      <m:t>)</m:t>
                    </m:r>
                  </m:oMath>
                </a14:m>
                <a:r>
                  <a:rPr lang="en-GB" dirty="0"/>
                  <a:t>, sub-gradient at</a:t>
                </a:r>
                <a14:m>
                  <m:oMath xmlns:m="http://schemas.openxmlformats.org/officeDocument/2006/math">
                    <m:r>
                      <a:rPr lang="en-GB" b="1" i="1" dirty="0" smtClean="0">
                        <a:latin typeface="Cambria Math" panose="02040503050406030204" pitchFamily="18" charset="0"/>
                      </a:rPr>
                      <m:t> </m:t>
                    </m:r>
                    <m:sSub>
                      <m:sSubPr>
                        <m:ctrlPr>
                          <a:rPr lang="en-IN" b="1" i="1" dirty="0" smtClean="0">
                            <a:latin typeface="Cambria Math" panose="02040503050406030204" pitchFamily="18" charset="0"/>
                          </a:rPr>
                        </m:ctrlPr>
                      </m:sSubPr>
                      <m:e>
                        <m:r>
                          <a:rPr lang="en-GB" b="1" i="1" dirty="0" smtClean="0">
                            <a:latin typeface="Cambria Math" panose="02040503050406030204" pitchFamily="18" charset="0"/>
                          </a:rPr>
                          <m:t>𝒙</m:t>
                        </m:r>
                      </m:e>
                      <m:sub>
                        <m:r>
                          <a:rPr lang="en-IN" b="1" i="1" dirty="0" smtClean="0">
                            <a:latin typeface="Cambria Math" panose="02040503050406030204" pitchFamily="18" charset="0"/>
                          </a:rPr>
                          <m:t>∗</m:t>
                        </m:r>
                      </m:sub>
                    </m:sSub>
                    <m:r>
                      <a:rPr lang="en-GB" b="1" i="1" dirty="0" smtClean="0">
                        <a:latin typeface="Cambria Math" panose="02040503050406030204" pitchFamily="18" charset="0"/>
                      </a:rPr>
                      <m:t> </m:t>
                    </m:r>
                  </m:oMath>
                </a14:m>
                <a:r>
                  <a:rPr lang="en-GB" dirty="0"/>
                  <a:t>is </a:t>
                </a:r>
                <a:r>
                  <a:rPr lang="en-GB" u="sng" dirty="0"/>
                  <a:t>any</a:t>
                </a:r>
                <a:r>
                  <a:rPr lang="en-GB" dirty="0"/>
                  <a:t> vector </a:t>
                </a:r>
                <a14:m>
                  <m:oMath xmlns:m="http://schemas.openxmlformats.org/officeDocument/2006/math">
                    <m:r>
                      <a:rPr lang="en-GB" b="1" i="1" dirty="0" smtClean="0">
                        <a:latin typeface="Cambria Math" panose="02040503050406030204" pitchFamily="18" charset="0"/>
                      </a:rPr>
                      <m:t>𝒈</m:t>
                    </m:r>
                  </m:oMath>
                </a14:m>
                <a:r>
                  <a:rPr lang="en-GB" dirty="0"/>
                  <a:t> </a:t>
                </a:r>
                <a:r>
                  <a:rPr lang="en-GB" dirty="0" err="1"/>
                  <a:t>s.t.</a:t>
                </a:r>
                <a:r>
                  <a:rPr lang="en-GB" dirty="0"/>
                  <a:t> </a:t>
                </a:r>
                <a14:m>
                  <m:oMath xmlns:m="http://schemas.openxmlformats.org/officeDocument/2006/math">
                    <m:r>
                      <a:rPr lang="en-GB" i="1" dirty="0" smtClean="0">
                        <a:latin typeface="Cambria Math" panose="02040503050406030204" pitchFamily="18" charset="0"/>
                      </a:rPr>
                      <m:t>∀</m:t>
                    </m:r>
                    <m:r>
                      <a:rPr lang="en-IN" b="1" i="1" dirty="0" smtClean="0">
                        <a:latin typeface="Cambria Math" panose="02040503050406030204" pitchFamily="18" charset="0"/>
                      </a:rPr>
                      <m:t>𝒙</m:t>
                    </m:r>
                  </m:oMath>
                </a14:m>
                <a:endParaRPr lang="en-GB" sz="2000" dirty="0"/>
              </a:p>
              <a:p>
                <a:pPr lvl="1">
                  <a:buFont typeface="Wingdings" panose="05000000000000000000" pitchFamily="2" charset="2"/>
                  <a:buChar char="§"/>
                </a:pPr>
                <a:endParaRPr lang="en-GB" sz="2000" dirty="0"/>
              </a:p>
              <a:p>
                <a:pPr marL="457200" lvl="1" indent="0">
                  <a:buNone/>
                </a:pPr>
                <a:endParaRPr lang="en-GB" sz="2000" dirty="0"/>
              </a:p>
              <a:p>
                <a:pPr marL="457200" lvl="1" indent="0">
                  <a:buNone/>
                </a:pPr>
                <a:endParaRPr lang="en-GB" sz="2000" dirty="0"/>
              </a:p>
              <a:p>
                <a:pPr marL="457200" lvl="1" indent="0">
                  <a:buNone/>
                </a:pPr>
                <a:endParaRPr lang="en-GB" sz="2000" dirty="0"/>
              </a:p>
              <a:p>
                <a:pPr marL="0" indent="0">
                  <a:buNone/>
                </a:pPr>
                <a:endParaRPr lang="en-GB" sz="1100" dirty="0"/>
              </a:p>
              <a:p>
                <a:pPr marL="0" indent="0">
                  <a:buNone/>
                </a:pPr>
                <a:endParaRPr lang="en-GB" sz="1100" dirty="0"/>
              </a:p>
              <a:p>
                <a:pPr marL="0" indent="0">
                  <a:buNone/>
                </a:pPr>
                <a:endParaRPr lang="en-GB" sz="1100" dirty="0"/>
              </a:p>
              <a:p>
                <a:pPr marL="0" indent="0">
                  <a:buNone/>
                </a:pPr>
                <a:endParaRPr lang="en-GB" sz="1100" dirty="0"/>
              </a:p>
              <a:p>
                <a:pPr marL="0" indent="0">
                  <a:buNone/>
                </a:pPr>
                <a:endParaRPr lang="en-GB" sz="1100" dirty="0"/>
              </a:p>
            </p:txBody>
          </p:sp>
        </mc:Choice>
        <mc:Fallback>
          <p:sp>
            <p:nvSpPr>
              <p:cNvPr id="4" name="Content Placeholder 2">
                <a:extLst>
                  <a:ext uri="{FF2B5EF4-FFF2-40B4-BE49-F238E27FC236}">
                    <a16:creationId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195943" y="1690688"/>
                <a:ext cx="11996057" cy="5167312"/>
              </a:xfrm>
              <a:blipFill>
                <a:blip r:embed="rId3"/>
                <a:stretch>
                  <a:fillRect l="-661" t="-1651"/>
                </a:stretch>
              </a:blipFill>
            </p:spPr>
            <p:txBody>
              <a:bodyPr/>
              <a:lstStyle/>
              <a:p>
                <a:r>
                  <a:rPr lang="en-IN">
                    <a:noFill/>
                  </a:rPr>
                  <a:t> </a:t>
                </a:r>
              </a:p>
            </p:txBody>
          </p:sp>
        </mc:Fallback>
      </mc:AlternateContent>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12"/>
          </p:nvPr>
        </p:nvSpPr>
        <p:spPr/>
        <p:txBody>
          <a:bodyPr/>
          <a:lstStyle/>
          <a:p>
            <a:fld id="{80FED9D3-AF84-488D-8A6A-726D5349CDAB}" type="slidenum">
              <a:rPr lang="en-IN" sz="2800" smtClean="0">
                <a:solidFill>
                  <a:schemeClr val="accent2">
                    <a:lumMod val="40000"/>
                    <a:lumOff val="60000"/>
                  </a:schemeClr>
                </a:solidFill>
              </a:rPr>
              <a:pPr/>
              <a:t>80</a:t>
            </a:fld>
            <a:endParaRPr lang="en-IN" sz="2800" dirty="0">
              <a:solidFill>
                <a:schemeClr val="accent2">
                  <a:lumMod val="40000"/>
                  <a:lumOff val="60000"/>
                </a:schemeClr>
              </a:solidFill>
            </a:endParaRPr>
          </a:p>
        </p:txBody>
      </p:sp>
      <p:sp>
        <p:nvSpPr>
          <p:cNvPr id="36" name="Freeform 14">
            <a:extLst>
              <a:ext uri="{FF2B5EF4-FFF2-40B4-BE49-F238E27FC236}">
                <a16:creationId xmlns:a16="http://schemas.microsoft.com/office/drawing/2014/main" id="{3A9B6E2F-156A-4CC7-9FCF-1273E3CF7B5D}"/>
              </a:ext>
            </a:extLst>
          </p:cNvPr>
          <p:cNvSpPr>
            <a:spLocks noChangeArrowheads="1"/>
          </p:cNvSpPr>
          <p:nvPr/>
        </p:nvSpPr>
        <p:spPr bwMode="auto">
          <a:xfrm>
            <a:off x="3753002" y="1905192"/>
            <a:ext cx="4319588" cy="2879725"/>
          </a:xfrm>
          <a:custGeom>
            <a:avLst/>
            <a:gdLst>
              <a:gd name="T0" fmla="*/ 0 w 12001"/>
              <a:gd name="T1" fmla="*/ 0 h 8001"/>
              <a:gd name="T2" fmla="*/ 9549 w 12001"/>
              <a:gd name="T3" fmla="*/ 5800 h 8001"/>
              <a:gd name="T4" fmla="*/ 12000 w 12001"/>
              <a:gd name="T5" fmla="*/ 0 h 8001"/>
            </a:gdLst>
            <a:ahLst/>
            <a:cxnLst>
              <a:cxn ang="0">
                <a:pos x="T0" y="T1"/>
              </a:cxn>
              <a:cxn ang="0">
                <a:pos x="T2" y="T3"/>
              </a:cxn>
              <a:cxn ang="0">
                <a:pos x="T4" y="T5"/>
              </a:cxn>
            </a:cxnLst>
            <a:rect l="0" t="0" r="r" b="b"/>
            <a:pathLst>
              <a:path w="12001" h="8001">
                <a:moveTo>
                  <a:pt x="0" y="0"/>
                </a:moveTo>
                <a:cubicBezTo>
                  <a:pt x="600" y="4300"/>
                  <a:pt x="4149" y="8000"/>
                  <a:pt x="9549" y="5800"/>
                </a:cubicBezTo>
                <a:cubicBezTo>
                  <a:pt x="10849" y="3600"/>
                  <a:pt x="11449" y="1555"/>
                  <a:pt x="12000" y="0"/>
                </a:cubicBezTo>
              </a:path>
            </a:pathLst>
          </a:custGeom>
          <a:noFill/>
          <a:ln w="572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7" name="Line 15">
            <a:extLst>
              <a:ext uri="{FF2B5EF4-FFF2-40B4-BE49-F238E27FC236}">
                <a16:creationId xmlns:a16="http://schemas.microsoft.com/office/drawing/2014/main" id="{0716A955-7EA4-4F17-AB9D-AB9C54D81C04}"/>
              </a:ext>
            </a:extLst>
          </p:cNvPr>
          <p:cNvSpPr>
            <a:spLocks noChangeShapeType="1"/>
          </p:cNvSpPr>
          <p:nvPr/>
        </p:nvSpPr>
        <p:spPr bwMode="auto">
          <a:xfrm>
            <a:off x="3411690" y="1995000"/>
            <a:ext cx="1476375" cy="2339975"/>
          </a:xfrm>
          <a:prstGeom prst="line">
            <a:avLst/>
          </a:prstGeom>
          <a:noFill/>
          <a:ln w="38100" cap="flat">
            <a:solidFill>
              <a:srgbClr val="33CC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8" name="Line 16">
            <a:extLst>
              <a:ext uri="{FF2B5EF4-FFF2-40B4-BE49-F238E27FC236}">
                <a16:creationId xmlns:a16="http://schemas.microsoft.com/office/drawing/2014/main" id="{061E2B67-DD8C-462D-ACC4-01DFE0C4209B}"/>
              </a:ext>
            </a:extLst>
          </p:cNvPr>
          <p:cNvSpPr>
            <a:spLocks noChangeShapeType="1"/>
          </p:cNvSpPr>
          <p:nvPr/>
        </p:nvSpPr>
        <p:spPr bwMode="auto">
          <a:xfrm flipH="1">
            <a:off x="6807894" y="3175418"/>
            <a:ext cx="813132" cy="1544205"/>
          </a:xfrm>
          <a:prstGeom prst="line">
            <a:avLst/>
          </a:prstGeom>
          <a:noFill/>
          <a:ln w="38100" cap="flat">
            <a:solidFill>
              <a:srgbClr val="33CC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9" name="Line 17">
            <a:extLst>
              <a:ext uri="{FF2B5EF4-FFF2-40B4-BE49-F238E27FC236}">
                <a16:creationId xmlns:a16="http://schemas.microsoft.com/office/drawing/2014/main" id="{1CCF6BC1-BAC5-4B4E-8E0C-93BA28FB5B62}"/>
              </a:ext>
            </a:extLst>
          </p:cNvPr>
          <p:cNvSpPr>
            <a:spLocks noChangeShapeType="1"/>
          </p:cNvSpPr>
          <p:nvPr/>
        </p:nvSpPr>
        <p:spPr bwMode="auto">
          <a:xfrm flipH="1">
            <a:off x="6339726" y="3678656"/>
            <a:ext cx="1609039" cy="682625"/>
          </a:xfrm>
          <a:prstGeom prst="line">
            <a:avLst/>
          </a:prstGeom>
          <a:noFill/>
          <a:ln w="38100" cap="flat">
            <a:solidFill>
              <a:srgbClr val="33CC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97" name="Oval 75">
            <a:extLst>
              <a:ext uri="{FF2B5EF4-FFF2-40B4-BE49-F238E27FC236}">
                <a16:creationId xmlns:a16="http://schemas.microsoft.com/office/drawing/2014/main" id="{F1D77E07-36E6-4DB9-B95E-698DF32AEDA0}"/>
              </a:ext>
            </a:extLst>
          </p:cNvPr>
          <p:cNvSpPr>
            <a:spLocks noChangeArrowheads="1"/>
          </p:cNvSpPr>
          <p:nvPr/>
        </p:nvSpPr>
        <p:spPr bwMode="auto">
          <a:xfrm>
            <a:off x="4059390" y="2849981"/>
            <a:ext cx="144462" cy="144463"/>
          </a:xfrm>
          <a:prstGeom prst="ellipse">
            <a:avLst/>
          </a:prstGeom>
          <a:solidFill>
            <a:srgbClr val="3333F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8" name="Oval 76">
            <a:extLst>
              <a:ext uri="{FF2B5EF4-FFF2-40B4-BE49-F238E27FC236}">
                <a16:creationId xmlns:a16="http://schemas.microsoft.com/office/drawing/2014/main" id="{D3398097-9AE0-4590-805F-6A54F5EFD745}"/>
              </a:ext>
            </a:extLst>
          </p:cNvPr>
          <p:cNvSpPr>
            <a:spLocks noChangeArrowheads="1"/>
          </p:cNvSpPr>
          <p:nvPr/>
        </p:nvSpPr>
        <p:spPr bwMode="auto">
          <a:xfrm>
            <a:off x="7083577" y="3858044"/>
            <a:ext cx="144463" cy="144462"/>
          </a:xfrm>
          <a:prstGeom prst="ellipse">
            <a:avLst/>
          </a:prstGeom>
          <a:solidFill>
            <a:srgbClr val="FFFF00"/>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99" name="Text Box 77">
            <a:extLst>
              <a:ext uri="{FF2B5EF4-FFF2-40B4-BE49-F238E27FC236}">
                <a16:creationId xmlns:a16="http://schemas.microsoft.com/office/drawing/2014/main" id="{BF4E0FE5-EFEF-48C9-AAD7-D6AB5A6A74DE}"/>
              </a:ext>
            </a:extLst>
          </p:cNvPr>
          <p:cNvSpPr txBox="1">
            <a:spLocks noChangeArrowheads="1"/>
          </p:cNvSpPr>
          <p:nvPr/>
        </p:nvSpPr>
        <p:spPr bwMode="auto">
          <a:xfrm>
            <a:off x="4383240" y="2418181"/>
            <a:ext cx="1481137"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0876" rIns="90000" bIns="45000"/>
          <a:lstStyle>
            <a:lvl1pPr>
              <a:tabLst>
                <a:tab pos="723900" algn="l"/>
                <a:tab pos="1447800" algn="l"/>
              </a:tabLst>
              <a:defRPr>
                <a:solidFill>
                  <a:srgbClr val="000000"/>
                </a:solidFill>
                <a:latin typeface="Arial" panose="020B0604020202020204" pitchFamily="34" charset="0"/>
                <a:cs typeface="Noto Sans CJK SC Regular" charset="0"/>
              </a:defRPr>
            </a:lvl1pPr>
            <a:lvl2pPr>
              <a:tabLst>
                <a:tab pos="723900" algn="l"/>
                <a:tab pos="1447800" algn="l"/>
              </a:tabLst>
              <a:defRPr>
                <a:solidFill>
                  <a:srgbClr val="000000"/>
                </a:solidFill>
                <a:latin typeface="Arial" panose="020B0604020202020204" pitchFamily="34" charset="0"/>
                <a:cs typeface="Noto Sans CJK SC Regular" charset="0"/>
              </a:defRPr>
            </a:lvl2pPr>
            <a:lvl3pPr>
              <a:tabLst>
                <a:tab pos="723900" algn="l"/>
                <a:tab pos="1447800" algn="l"/>
              </a:tabLst>
              <a:defRPr>
                <a:solidFill>
                  <a:srgbClr val="000000"/>
                </a:solidFill>
                <a:latin typeface="Arial" panose="020B0604020202020204" pitchFamily="34" charset="0"/>
                <a:cs typeface="Noto Sans CJK SC Regular" charset="0"/>
              </a:defRPr>
            </a:lvl3pPr>
            <a:lvl4pPr>
              <a:tabLst>
                <a:tab pos="723900" algn="l"/>
                <a:tab pos="1447800" algn="l"/>
              </a:tabLst>
              <a:defRPr>
                <a:solidFill>
                  <a:srgbClr val="000000"/>
                </a:solidFill>
                <a:latin typeface="Arial" panose="020B0604020202020204" pitchFamily="34" charset="0"/>
                <a:cs typeface="Noto Sans CJK SC Regular" charset="0"/>
              </a:defRPr>
            </a:lvl4pPr>
            <a:lvl5pPr>
              <a:tabLst>
                <a:tab pos="723900" algn="l"/>
                <a:tab pos="144780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9pPr>
          </a:lstStyle>
          <a:p>
            <a:r>
              <a:rPr lang="en-IN" altLang="en-US" dirty="0"/>
              <a:t>differentiable</a:t>
            </a:r>
          </a:p>
          <a:p>
            <a:r>
              <a:rPr lang="en-IN" altLang="en-US" dirty="0"/>
              <a:t>       here</a:t>
            </a:r>
          </a:p>
        </p:txBody>
      </p:sp>
      <p:sp>
        <p:nvSpPr>
          <p:cNvPr id="100" name="Line 78">
            <a:extLst>
              <a:ext uri="{FF2B5EF4-FFF2-40B4-BE49-F238E27FC236}">
                <a16:creationId xmlns:a16="http://schemas.microsoft.com/office/drawing/2014/main" id="{40500DC2-C0CE-428D-9A3F-F809A83CF20F}"/>
              </a:ext>
            </a:extLst>
          </p:cNvPr>
          <p:cNvSpPr>
            <a:spLocks noChangeShapeType="1"/>
          </p:cNvSpPr>
          <p:nvPr/>
        </p:nvSpPr>
        <p:spPr bwMode="auto">
          <a:xfrm flipH="1">
            <a:off x="4310215" y="2815056"/>
            <a:ext cx="434975" cy="107950"/>
          </a:xfrm>
          <a:prstGeom prst="line">
            <a:avLst/>
          </a:prstGeom>
          <a:noFill/>
          <a:ln w="381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01" name="Text Box 79">
            <a:extLst>
              <a:ext uri="{FF2B5EF4-FFF2-40B4-BE49-F238E27FC236}">
                <a16:creationId xmlns:a16="http://schemas.microsoft.com/office/drawing/2014/main" id="{5527E402-9802-44FF-B40A-455453F9C966}"/>
              </a:ext>
            </a:extLst>
          </p:cNvPr>
          <p:cNvSpPr txBox="1">
            <a:spLocks noChangeArrowheads="1"/>
          </p:cNvSpPr>
          <p:nvPr/>
        </p:nvSpPr>
        <p:spPr bwMode="auto">
          <a:xfrm>
            <a:off x="5175402" y="3175419"/>
            <a:ext cx="19367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0876" rIns="90000" bIns="45000"/>
          <a:lstStyle>
            <a:lvl1pPr>
              <a:tabLst>
                <a:tab pos="723900" algn="l"/>
                <a:tab pos="1447800" algn="l"/>
              </a:tabLst>
              <a:defRPr>
                <a:solidFill>
                  <a:srgbClr val="000000"/>
                </a:solidFill>
                <a:latin typeface="Arial" panose="020B0604020202020204" pitchFamily="34" charset="0"/>
                <a:cs typeface="Noto Sans CJK SC Regular" charset="0"/>
              </a:defRPr>
            </a:lvl1pPr>
            <a:lvl2pPr>
              <a:tabLst>
                <a:tab pos="723900" algn="l"/>
                <a:tab pos="1447800" algn="l"/>
              </a:tabLst>
              <a:defRPr>
                <a:solidFill>
                  <a:srgbClr val="000000"/>
                </a:solidFill>
                <a:latin typeface="Arial" panose="020B0604020202020204" pitchFamily="34" charset="0"/>
                <a:cs typeface="Noto Sans CJK SC Regular" charset="0"/>
              </a:defRPr>
            </a:lvl2pPr>
            <a:lvl3pPr>
              <a:tabLst>
                <a:tab pos="723900" algn="l"/>
                <a:tab pos="1447800" algn="l"/>
              </a:tabLst>
              <a:defRPr>
                <a:solidFill>
                  <a:srgbClr val="000000"/>
                </a:solidFill>
                <a:latin typeface="Arial" panose="020B0604020202020204" pitchFamily="34" charset="0"/>
                <a:cs typeface="Noto Sans CJK SC Regular" charset="0"/>
              </a:defRPr>
            </a:lvl3pPr>
            <a:lvl4pPr>
              <a:tabLst>
                <a:tab pos="723900" algn="l"/>
                <a:tab pos="1447800" algn="l"/>
              </a:tabLst>
              <a:defRPr>
                <a:solidFill>
                  <a:srgbClr val="000000"/>
                </a:solidFill>
                <a:latin typeface="Arial" panose="020B0604020202020204" pitchFamily="34" charset="0"/>
                <a:cs typeface="Noto Sans CJK SC Regular" charset="0"/>
              </a:defRPr>
            </a:lvl4pPr>
            <a:lvl5pPr>
              <a:tabLst>
                <a:tab pos="723900" algn="l"/>
                <a:tab pos="144780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cs typeface="Noto Sans CJK SC Regular" charset="0"/>
              </a:defRPr>
            </a:lvl9pPr>
          </a:lstStyle>
          <a:p>
            <a:r>
              <a:rPr lang="en-IN" altLang="en-US" dirty="0"/>
              <a:t>non-differentiable</a:t>
            </a:r>
          </a:p>
          <a:p>
            <a:r>
              <a:rPr lang="en-IN" altLang="en-US" dirty="0"/>
              <a:t>          here</a:t>
            </a:r>
          </a:p>
        </p:txBody>
      </p:sp>
      <p:sp>
        <p:nvSpPr>
          <p:cNvPr id="102" name="Line 80">
            <a:extLst>
              <a:ext uri="{FF2B5EF4-FFF2-40B4-BE49-F238E27FC236}">
                <a16:creationId xmlns:a16="http://schemas.microsoft.com/office/drawing/2014/main" id="{19B3471C-A249-4C1E-BC93-C377691B286D}"/>
              </a:ext>
            </a:extLst>
          </p:cNvPr>
          <p:cNvSpPr>
            <a:spLocks noChangeShapeType="1"/>
          </p:cNvSpPr>
          <p:nvPr/>
        </p:nvSpPr>
        <p:spPr bwMode="auto">
          <a:xfrm>
            <a:off x="6470802" y="3534194"/>
            <a:ext cx="576263" cy="287337"/>
          </a:xfrm>
          <a:prstGeom prst="line">
            <a:avLst/>
          </a:prstGeom>
          <a:noFill/>
          <a:ln w="381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03" name="Line 81">
            <a:extLst>
              <a:ext uri="{FF2B5EF4-FFF2-40B4-BE49-F238E27FC236}">
                <a16:creationId xmlns:a16="http://schemas.microsoft.com/office/drawing/2014/main" id="{88E29FDF-DBFC-4F3A-BC87-D735AED7F655}"/>
              </a:ext>
            </a:extLst>
          </p:cNvPr>
          <p:cNvSpPr>
            <a:spLocks noChangeShapeType="1"/>
          </p:cNvSpPr>
          <p:nvPr/>
        </p:nvSpPr>
        <p:spPr bwMode="auto">
          <a:xfrm>
            <a:off x="2871940" y="4831181"/>
            <a:ext cx="6408737"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04" name="Line 82">
            <a:extLst>
              <a:ext uri="{FF2B5EF4-FFF2-40B4-BE49-F238E27FC236}">
                <a16:creationId xmlns:a16="http://schemas.microsoft.com/office/drawing/2014/main" id="{BA849587-4460-4E00-B915-B8408FC6DE0F}"/>
              </a:ext>
            </a:extLst>
          </p:cNvPr>
          <p:cNvSpPr>
            <a:spLocks noChangeShapeType="1"/>
          </p:cNvSpPr>
          <p:nvPr/>
        </p:nvSpPr>
        <p:spPr bwMode="auto">
          <a:xfrm>
            <a:off x="4095902" y="3030956"/>
            <a:ext cx="1588" cy="1763713"/>
          </a:xfrm>
          <a:prstGeom prst="line">
            <a:avLst/>
          </a:prstGeom>
          <a:noFill/>
          <a:ln w="2857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05" name="Line 83">
            <a:extLst>
              <a:ext uri="{FF2B5EF4-FFF2-40B4-BE49-F238E27FC236}">
                <a16:creationId xmlns:a16="http://schemas.microsoft.com/office/drawing/2014/main" id="{87574D4C-0DB8-478D-86CB-9D46D5303A0E}"/>
              </a:ext>
            </a:extLst>
          </p:cNvPr>
          <p:cNvSpPr>
            <a:spLocks noChangeShapeType="1"/>
          </p:cNvSpPr>
          <p:nvPr/>
        </p:nvSpPr>
        <p:spPr bwMode="auto">
          <a:xfrm>
            <a:off x="7191527" y="4002506"/>
            <a:ext cx="1588" cy="828675"/>
          </a:xfrm>
          <a:prstGeom prst="line">
            <a:avLst/>
          </a:prstGeom>
          <a:noFill/>
          <a:ln w="2857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9E56A57D-BE15-4173-9A6B-0AA1A386FF34}"/>
                  </a:ext>
                </a:extLst>
              </p:cNvPr>
              <p:cNvSpPr txBox="1"/>
              <p:nvPr/>
            </p:nvSpPr>
            <p:spPr>
              <a:xfrm>
                <a:off x="655035" y="2914449"/>
                <a:ext cx="3049296" cy="553998"/>
              </a:xfrm>
              <a:prstGeom prst="rect">
                <a:avLst/>
              </a:prstGeom>
              <a:noFill/>
            </p:spPr>
            <p:txBody>
              <a:bodyPr wrap="none" lIns="0" tIns="0" rIns="0" bIns="0" rtlCol="0">
                <a:spAutoFit/>
              </a:bodyPr>
              <a:lstStyle/>
              <a:p>
                <a:r>
                  <a:rPr lang="en-IN" b="0" dirty="0"/>
                  <a:t>Equation of unique tangent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1</m:t>
                        </m:r>
                      </m:sub>
                    </m:sSub>
                  </m:oMath>
                </a14:m>
                <a:endParaRPr lang="en-IN" b="0" i="1"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1" smtClean="0">
                              <a:latin typeface="Cambria Math" panose="02040503050406030204" pitchFamily="18" charset="0"/>
                            </a:rPr>
                            <m:t>𝒈</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oMath>
                  </m:oMathPara>
                </a14:m>
                <a:endParaRPr lang="en-IN" dirty="0"/>
              </a:p>
            </p:txBody>
          </p:sp>
        </mc:Choice>
        <mc:Fallback xmlns="">
          <p:sp>
            <p:nvSpPr>
              <p:cNvPr id="118" name="TextBox 117">
                <a:extLst>
                  <a:ext uri="{FF2B5EF4-FFF2-40B4-BE49-F238E27FC236}">
                    <a16:creationId xmlns:a16="http://schemas.microsoft.com/office/drawing/2014/main" id="{9E56A57D-BE15-4173-9A6B-0AA1A386FF34}"/>
                  </a:ext>
                </a:extLst>
              </p:cNvPr>
              <p:cNvSpPr txBox="1">
                <a:spLocks noRot="1" noChangeAspect="1" noMove="1" noResize="1" noEditPoints="1" noAdjustHandles="1" noChangeArrowheads="1" noChangeShapeType="1" noTextEdit="1"/>
              </p:cNvSpPr>
              <p:nvPr/>
            </p:nvSpPr>
            <p:spPr>
              <a:xfrm>
                <a:off x="655035" y="2914449"/>
                <a:ext cx="3049296" cy="553998"/>
              </a:xfrm>
              <a:prstGeom prst="rect">
                <a:avLst/>
              </a:prstGeom>
              <a:blipFill>
                <a:blip r:embed="rId4"/>
                <a:stretch>
                  <a:fillRect l="-4591" t="-14286" b="-175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276C49C-B829-4777-8054-C9AA5D68887A}"/>
                  </a:ext>
                </a:extLst>
              </p:cNvPr>
              <p:cNvSpPr txBox="1"/>
              <p:nvPr/>
            </p:nvSpPr>
            <p:spPr>
              <a:xfrm>
                <a:off x="3850075" y="4769929"/>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𝑥</m:t>
                          </m:r>
                        </m:e>
                        <m:sub>
                          <m:r>
                            <a:rPr lang="en-IN" sz="2800" b="0" i="1" smtClean="0">
                              <a:latin typeface="Cambria Math" panose="02040503050406030204" pitchFamily="18" charset="0"/>
                            </a:rPr>
                            <m:t>1</m:t>
                          </m:r>
                        </m:sub>
                      </m:sSub>
                    </m:oMath>
                  </m:oMathPara>
                </a14:m>
                <a:endParaRPr lang="en-IN" sz="2800" dirty="0"/>
              </a:p>
            </p:txBody>
          </p:sp>
        </mc:Choice>
        <mc:Fallback xmlns="">
          <p:sp>
            <p:nvSpPr>
              <p:cNvPr id="119" name="TextBox 118">
                <a:extLst>
                  <a:ext uri="{FF2B5EF4-FFF2-40B4-BE49-F238E27FC236}">
                    <a16:creationId xmlns:a16="http://schemas.microsoft.com/office/drawing/2014/main" xmlns="" xmlns:a14="http://schemas.microsoft.com/office/drawing/2010/main" id="{C276C49C-B829-4777-8054-C9AA5D68887A}"/>
                  </a:ext>
                </a:extLst>
              </p:cNvPr>
              <p:cNvSpPr txBox="1">
                <a:spLocks noRot="1" noChangeAspect="1" noMove="1" noResize="1" noEditPoints="1" noAdjustHandles="1" noChangeArrowheads="1" noChangeShapeType="1" noTextEdit="1"/>
              </p:cNvSpPr>
              <p:nvPr/>
            </p:nvSpPr>
            <p:spPr>
              <a:xfrm>
                <a:off x="3850075" y="4769929"/>
                <a:ext cx="436145" cy="430887"/>
              </a:xfrm>
              <a:prstGeom prst="rect">
                <a:avLst/>
              </a:prstGeom>
              <a:blipFill>
                <a:blip r:embed="rId5" cstate="print"/>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FDF1863-EF3D-43B0-801F-330141B80002}"/>
                  </a:ext>
                </a:extLst>
              </p:cNvPr>
              <p:cNvSpPr txBox="1"/>
              <p:nvPr/>
            </p:nvSpPr>
            <p:spPr>
              <a:xfrm>
                <a:off x="7669697" y="2783323"/>
                <a:ext cx="2679516" cy="563103"/>
              </a:xfrm>
              <a:prstGeom prst="rect">
                <a:avLst/>
              </a:prstGeom>
              <a:noFill/>
            </p:spPr>
            <p:txBody>
              <a:bodyPr wrap="none" lIns="0" tIns="0" rIns="0" bIns="0" rtlCol="0">
                <a:spAutoFit/>
              </a:bodyPr>
              <a:lstStyle/>
              <a:p>
                <a:r>
                  <a:rPr lang="en-IN" b="0" dirty="0">
                    <a:latin typeface="Abadi Extra Light" panose="020B0204020104020204" pitchFamily="34" charset="0"/>
                  </a:rPr>
                  <a:t>   </a:t>
                </a:r>
                <a:r>
                  <a:rPr lang="en-IN" b="0" dirty="0"/>
                  <a:t>One extreme tangent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2</m:t>
                        </m:r>
                      </m:sub>
                    </m:sSub>
                  </m:oMath>
                </a14:m>
                <a:r>
                  <a:rPr lang="en-IN" b="0" i="1" dirty="0"/>
                  <a:t> </a:t>
                </a:r>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1" i="1" smtClean="0">
                              <a:latin typeface="Cambria Math" panose="02040503050406030204" pitchFamily="18" charset="0"/>
                            </a:rPr>
                            <m:t>𝒈</m:t>
                          </m:r>
                        </m:e>
                        <m:sub>
                          <m:r>
                            <a:rPr lang="en-IN" b="0" i="1" smtClean="0">
                              <a:latin typeface="Cambria Math" panose="02040503050406030204" pitchFamily="18" charset="0"/>
                            </a:rPr>
                            <m:t>1</m:t>
                          </m:r>
                        </m:sub>
                        <m:sup>
                          <m:r>
                            <a:rPr lang="en-IN" b="0" i="1" smtClean="0">
                              <a:latin typeface="Cambria Math" panose="02040503050406030204" pitchFamily="18" charset="0"/>
                            </a:rPr>
                            <m:t>⊤</m:t>
                          </m:r>
                        </m:sup>
                      </m:sSubSup>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m:oMathPara>
                </a14:m>
                <a:endParaRPr lang="en-IN" dirty="0"/>
              </a:p>
            </p:txBody>
          </p:sp>
        </mc:Choice>
        <mc:Fallback xmlns="">
          <p:sp>
            <p:nvSpPr>
              <p:cNvPr id="120" name="TextBox 119">
                <a:extLst>
                  <a:ext uri="{FF2B5EF4-FFF2-40B4-BE49-F238E27FC236}">
                    <a16:creationId xmlns:a16="http://schemas.microsoft.com/office/drawing/2014/main" id="{0FDF1863-EF3D-43B0-801F-330141B80002}"/>
                  </a:ext>
                </a:extLst>
              </p:cNvPr>
              <p:cNvSpPr txBox="1">
                <a:spLocks noRot="1" noChangeAspect="1" noMove="1" noResize="1" noEditPoints="1" noAdjustHandles="1" noChangeArrowheads="1" noChangeShapeType="1" noTextEdit="1"/>
              </p:cNvSpPr>
              <p:nvPr/>
            </p:nvSpPr>
            <p:spPr>
              <a:xfrm>
                <a:off x="7669697" y="2783323"/>
                <a:ext cx="2679516" cy="563103"/>
              </a:xfrm>
              <a:prstGeom prst="rect">
                <a:avLst/>
              </a:prstGeom>
              <a:blipFill>
                <a:blip r:embed="rId6"/>
                <a:stretch>
                  <a:fillRect t="-14130" b="-184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30B4CD8-4291-4E96-AD20-3A0BB0B25272}"/>
                  </a:ext>
                </a:extLst>
              </p:cNvPr>
              <p:cNvSpPr txBox="1"/>
              <p:nvPr/>
            </p:nvSpPr>
            <p:spPr>
              <a:xfrm>
                <a:off x="7626159" y="3908365"/>
                <a:ext cx="3306354" cy="557140"/>
              </a:xfrm>
              <a:prstGeom prst="rect">
                <a:avLst/>
              </a:prstGeom>
              <a:noFill/>
            </p:spPr>
            <p:txBody>
              <a:bodyPr wrap="none" lIns="0" tIns="0" rIns="0" bIns="0" rtlCol="0">
                <a:spAutoFit/>
              </a:bodyPr>
              <a:lstStyle/>
              <a:p>
                <a:r>
                  <a:rPr lang="en-IN" b="0" dirty="0">
                    <a:latin typeface="Abadi Extra Light" panose="020B0204020104020204" pitchFamily="34" charset="0"/>
                  </a:rPr>
                  <a:t>    </a:t>
                </a:r>
                <a:r>
                  <a:rPr lang="en-IN" b="0" dirty="0"/>
                  <a:t>The other extreme tangent at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2</m:t>
                        </m:r>
                      </m:sub>
                    </m:sSub>
                  </m:oMath>
                </a14:m>
                <a:r>
                  <a:rPr lang="en-IN" b="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1" i="1" smtClean="0">
                              <a:latin typeface="Cambria Math" panose="02040503050406030204" pitchFamily="18" charset="0"/>
                            </a:rPr>
                            <m:t>𝒈</m:t>
                          </m:r>
                        </m:e>
                        <m:sub>
                          <m:r>
                            <a:rPr lang="en-IN" b="0" i="1" smtClean="0">
                              <a:latin typeface="Cambria Math" panose="02040503050406030204" pitchFamily="18" charset="0"/>
                            </a:rPr>
                            <m:t>2</m:t>
                          </m:r>
                        </m:sub>
                        <m:sup>
                          <m:r>
                            <a:rPr lang="en-IN" b="0" i="1" smtClean="0">
                              <a:latin typeface="Cambria Math" panose="02040503050406030204" pitchFamily="18" charset="0"/>
                            </a:rPr>
                            <m:t>⊤</m:t>
                          </m:r>
                        </m:sup>
                      </m:sSubSup>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m:oMathPara>
                </a14:m>
                <a:endParaRPr lang="en-IN" dirty="0"/>
              </a:p>
            </p:txBody>
          </p:sp>
        </mc:Choice>
        <mc:Fallback xmlns="">
          <p:sp>
            <p:nvSpPr>
              <p:cNvPr id="121" name="TextBox 120">
                <a:extLst>
                  <a:ext uri="{FF2B5EF4-FFF2-40B4-BE49-F238E27FC236}">
                    <a16:creationId xmlns:a16="http://schemas.microsoft.com/office/drawing/2014/main" id="{B30B4CD8-4291-4E96-AD20-3A0BB0B25272}"/>
                  </a:ext>
                </a:extLst>
              </p:cNvPr>
              <p:cNvSpPr txBox="1">
                <a:spLocks noRot="1" noChangeAspect="1" noMove="1" noResize="1" noEditPoints="1" noAdjustHandles="1" noChangeArrowheads="1" noChangeShapeType="1" noTextEdit="1"/>
              </p:cNvSpPr>
              <p:nvPr/>
            </p:nvSpPr>
            <p:spPr>
              <a:xfrm>
                <a:off x="7626159" y="3908365"/>
                <a:ext cx="3306354" cy="557140"/>
              </a:xfrm>
              <a:prstGeom prst="rect">
                <a:avLst/>
              </a:prstGeom>
              <a:blipFill>
                <a:blip r:embed="rId7"/>
                <a:stretch>
                  <a:fillRect t="-14130" b="-173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84812C2-BB7C-4B68-8B3E-19C6884D32D5}"/>
                  </a:ext>
                </a:extLst>
              </p:cNvPr>
              <p:cNvSpPr txBox="1"/>
              <p:nvPr/>
            </p:nvSpPr>
            <p:spPr>
              <a:xfrm>
                <a:off x="6960242" y="4778361"/>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𝑥</m:t>
                          </m:r>
                        </m:e>
                        <m:sub>
                          <m:r>
                            <a:rPr lang="en-IN" sz="2800" b="0" i="1" smtClean="0">
                              <a:latin typeface="Cambria Math" panose="02040503050406030204" pitchFamily="18" charset="0"/>
                            </a:rPr>
                            <m:t>2</m:t>
                          </m:r>
                        </m:sub>
                      </m:sSub>
                    </m:oMath>
                  </m:oMathPara>
                </a14:m>
                <a:endParaRPr lang="en-IN" sz="2800" dirty="0"/>
              </a:p>
            </p:txBody>
          </p:sp>
        </mc:Choice>
        <mc:Fallback xmlns="">
          <p:sp>
            <p:nvSpPr>
              <p:cNvPr id="123" name="TextBox 122">
                <a:extLst>
                  <a:ext uri="{FF2B5EF4-FFF2-40B4-BE49-F238E27FC236}">
                    <a16:creationId xmlns:a16="http://schemas.microsoft.com/office/drawing/2014/main" xmlns="" xmlns:a14="http://schemas.microsoft.com/office/drawing/2010/main" id="{684812C2-BB7C-4B68-8B3E-19C6884D32D5}"/>
                  </a:ext>
                </a:extLst>
              </p:cNvPr>
              <p:cNvSpPr txBox="1">
                <a:spLocks noRot="1" noChangeAspect="1" noMove="1" noResize="1" noEditPoints="1" noAdjustHandles="1" noChangeArrowheads="1" noChangeShapeType="1" noTextEdit="1"/>
              </p:cNvSpPr>
              <p:nvPr/>
            </p:nvSpPr>
            <p:spPr>
              <a:xfrm>
                <a:off x="6960242" y="4778361"/>
                <a:ext cx="436145" cy="430887"/>
              </a:xfrm>
              <a:prstGeom prst="rect">
                <a:avLst/>
              </a:prstGeom>
              <a:blipFill>
                <a:blip r:embed="rId8" cstate="print"/>
                <a:stretch>
                  <a:fillRect/>
                </a:stretch>
              </a:blipFill>
            </p:spPr>
            <p:txBody>
              <a:bodyPr/>
              <a:lstStyle/>
              <a:p>
                <a:r>
                  <a:rPr lang="en-IN">
                    <a:noFill/>
                  </a:rPr>
                  <a:t> </a:t>
                </a:r>
              </a:p>
            </p:txBody>
          </p:sp>
        </mc:Fallback>
      </mc:AlternateContent>
      <p:sp>
        <p:nvSpPr>
          <p:cNvPr id="125" name="Partial Circle 124">
            <a:extLst>
              <a:ext uri="{FF2B5EF4-FFF2-40B4-BE49-F238E27FC236}">
                <a16:creationId xmlns:a16="http://schemas.microsoft.com/office/drawing/2014/main" id="{ED261C15-31CF-4D9B-B193-197C752ACADA}"/>
              </a:ext>
            </a:extLst>
          </p:cNvPr>
          <p:cNvSpPr/>
          <p:nvPr/>
        </p:nvSpPr>
        <p:spPr>
          <a:xfrm rot="18086739">
            <a:off x="6595223" y="3361670"/>
            <a:ext cx="1278349" cy="1171942"/>
          </a:xfrm>
          <a:prstGeom prst="pie">
            <a:avLst>
              <a:gd name="adj1" fmla="val 21389204"/>
              <a:gd name="adj2" fmla="val 22869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6" name="Line 78">
            <a:extLst>
              <a:ext uri="{FF2B5EF4-FFF2-40B4-BE49-F238E27FC236}">
                <a16:creationId xmlns:a16="http://schemas.microsoft.com/office/drawing/2014/main" id="{37908D7B-A5D8-4A15-9BFB-55EE65DE5C40}"/>
              </a:ext>
            </a:extLst>
          </p:cNvPr>
          <p:cNvSpPr>
            <a:spLocks noChangeShapeType="1"/>
          </p:cNvSpPr>
          <p:nvPr/>
        </p:nvSpPr>
        <p:spPr bwMode="auto">
          <a:xfrm flipH="1">
            <a:off x="7607327" y="3099511"/>
            <a:ext cx="352678" cy="187535"/>
          </a:xfrm>
          <a:prstGeom prst="line">
            <a:avLst/>
          </a:prstGeom>
          <a:noFill/>
          <a:ln w="381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7" name="Line 78">
            <a:extLst>
              <a:ext uri="{FF2B5EF4-FFF2-40B4-BE49-F238E27FC236}">
                <a16:creationId xmlns:a16="http://schemas.microsoft.com/office/drawing/2014/main" id="{39C5419F-299C-47F1-ABE6-E9F997AFBC71}"/>
              </a:ext>
            </a:extLst>
          </p:cNvPr>
          <p:cNvSpPr>
            <a:spLocks noChangeShapeType="1"/>
          </p:cNvSpPr>
          <p:nvPr/>
        </p:nvSpPr>
        <p:spPr bwMode="auto">
          <a:xfrm flipH="1" flipV="1">
            <a:off x="7620494" y="3904035"/>
            <a:ext cx="247296" cy="171009"/>
          </a:xfrm>
          <a:prstGeom prst="line">
            <a:avLst/>
          </a:prstGeom>
          <a:noFill/>
          <a:ln w="381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8" name="Line 16">
            <a:extLst>
              <a:ext uri="{FF2B5EF4-FFF2-40B4-BE49-F238E27FC236}">
                <a16:creationId xmlns:a16="http://schemas.microsoft.com/office/drawing/2014/main" id="{EF82CBCB-AD5A-4C76-85FD-09D1C1886EDA}"/>
              </a:ext>
            </a:extLst>
          </p:cNvPr>
          <p:cNvSpPr>
            <a:spLocks noChangeShapeType="1"/>
          </p:cNvSpPr>
          <p:nvPr/>
        </p:nvSpPr>
        <p:spPr bwMode="auto">
          <a:xfrm flipH="1">
            <a:off x="6629770" y="3287047"/>
            <a:ext cx="1104609" cy="1334016"/>
          </a:xfrm>
          <a:prstGeom prst="line">
            <a:avLst/>
          </a:prstGeom>
          <a:noFill/>
          <a:ln w="38100" cap="flat">
            <a:solidFill>
              <a:srgbClr val="33CC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9" name="Line 16">
            <a:extLst>
              <a:ext uri="{FF2B5EF4-FFF2-40B4-BE49-F238E27FC236}">
                <a16:creationId xmlns:a16="http://schemas.microsoft.com/office/drawing/2014/main" id="{256B97F8-9678-459D-ADB3-C2A7D8BAEC09}"/>
              </a:ext>
            </a:extLst>
          </p:cNvPr>
          <p:cNvSpPr>
            <a:spLocks noChangeShapeType="1"/>
          </p:cNvSpPr>
          <p:nvPr/>
        </p:nvSpPr>
        <p:spPr bwMode="auto">
          <a:xfrm flipH="1">
            <a:off x="6453857" y="3451577"/>
            <a:ext cx="1397772" cy="1080715"/>
          </a:xfrm>
          <a:prstGeom prst="line">
            <a:avLst/>
          </a:prstGeom>
          <a:noFill/>
          <a:ln w="38100" cap="flat">
            <a:solidFill>
              <a:srgbClr val="33CC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30" name="Line 78">
            <a:extLst>
              <a:ext uri="{FF2B5EF4-FFF2-40B4-BE49-F238E27FC236}">
                <a16:creationId xmlns:a16="http://schemas.microsoft.com/office/drawing/2014/main" id="{AAFA1FA4-ABE0-4609-A8D2-9ED509573B9A}"/>
              </a:ext>
            </a:extLst>
          </p:cNvPr>
          <p:cNvSpPr>
            <a:spLocks noChangeShapeType="1"/>
          </p:cNvSpPr>
          <p:nvPr/>
        </p:nvSpPr>
        <p:spPr bwMode="auto">
          <a:xfrm flipH="1" flipV="1">
            <a:off x="7753416" y="3595509"/>
            <a:ext cx="584368" cy="16360"/>
          </a:xfrm>
          <a:prstGeom prst="line">
            <a:avLst/>
          </a:prstGeom>
          <a:noFill/>
          <a:ln w="381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31" name="TextBox 130">
            <a:extLst>
              <a:ext uri="{FF2B5EF4-FFF2-40B4-BE49-F238E27FC236}">
                <a16:creationId xmlns:a16="http://schemas.microsoft.com/office/drawing/2014/main" id="{68B875F4-6C60-4E02-9C11-01B7B31A5711}"/>
              </a:ext>
            </a:extLst>
          </p:cNvPr>
          <p:cNvSpPr txBox="1"/>
          <p:nvPr/>
        </p:nvSpPr>
        <p:spPr>
          <a:xfrm>
            <a:off x="8258489" y="3468447"/>
            <a:ext cx="3481722" cy="276999"/>
          </a:xfrm>
          <a:prstGeom prst="rect">
            <a:avLst/>
          </a:prstGeom>
          <a:noFill/>
        </p:spPr>
        <p:txBody>
          <a:bodyPr wrap="none" lIns="0" tIns="0" rIns="0" bIns="0" rtlCol="0">
            <a:spAutoFit/>
          </a:bodyPr>
          <a:lstStyle/>
          <a:p>
            <a:r>
              <a:rPr lang="en-IN" b="0" dirty="0">
                <a:latin typeface="Abadi Extra Light" panose="020B0204020104020204" pitchFamily="34" charset="0"/>
              </a:rPr>
              <a:t>   </a:t>
            </a:r>
            <a:r>
              <a:rPr lang="en-IN" b="0" dirty="0"/>
              <a:t>Region containing all sub-gradients</a:t>
            </a:r>
            <a:endParaRPr lang="en-IN" dirty="0"/>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37C28E3E-431F-4CEF-85CD-0C8BE9CE3945}"/>
                  </a:ext>
                </a:extLst>
              </p:cNvPr>
              <p:cNvSpPr txBox="1"/>
              <p:nvPr/>
            </p:nvSpPr>
            <p:spPr>
              <a:xfrm>
                <a:off x="3411690" y="6221446"/>
                <a:ext cx="43491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𝑓</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𝑥</m:t>
                          </m:r>
                        </m:e>
                      </m:d>
                      <m:r>
                        <a:rPr lang="en-IN" sz="2800" b="0" i="1" smtClean="0">
                          <a:latin typeface="Cambria Math" panose="02040503050406030204" pitchFamily="18" charset="0"/>
                        </a:rPr>
                        <m:t>≥</m:t>
                      </m:r>
                      <m:r>
                        <a:rPr lang="en-IN" sz="2800" b="0" i="1" smtClean="0">
                          <a:latin typeface="Cambria Math" panose="02040503050406030204" pitchFamily="18" charset="0"/>
                        </a:rPr>
                        <m:t>𝑓</m:t>
                      </m:r>
                      <m:d>
                        <m:dPr>
                          <m:ctrlPr>
                            <a:rPr lang="en-IN" sz="2800" b="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1" i="1" smtClean="0">
                                  <a:latin typeface="Cambria Math" panose="02040503050406030204" pitchFamily="18" charset="0"/>
                                </a:rPr>
                                <m:t>𝒙</m:t>
                              </m:r>
                            </m:e>
                            <m:sub>
                              <m:r>
                                <a:rPr lang="en-IN" sz="2800" b="0" i="1" smtClean="0">
                                  <a:latin typeface="Cambria Math" panose="02040503050406030204" pitchFamily="18" charset="0"/>
                                </a:rPr>
                                <m:t>∗</m:t>
                              </m:r>
                            </m:sub>
                          </m:sSub>
                        </m:e>
                      </m:d>
                      <m:r>
                        <a:rPr lang="en-IN" sz="2800" b="0" i="1" smtClean="0">
                          <a:latin typeface="Cambria Math" panose="02040503050406030204" pitchFamily="18" charset="0"/>
                        </a:rPr>
                        <m:t>+ </m:t>
                      </m:r>
                      <m:sSup>
                        <m:sSupPr>
                          <m:ctrlPr>
                            <a:rPr lang="en-IN" sz="2800" b="0" i="1" smtClean="0">
                              <a:latin typeface="Cambria Math" panose="02040503050406030204" pitchFamily="18" charset="0"/>
                            </a:rPr>
                          </m:ctrlPr>
                        </m:sSupPr>
                        <m:e>
                          <m:r>
                            <a:rPr lang="en-IN" sz="2800" b="1" i="1" smtClean="0">
                              <a:latin typeface="Cambria Math" panose="02040503050406030204" pitchFamily="18" charset="0"/>
                            </a:rPr>
                            <m:t>𝒈</m:t>
                          </m:r>
                        </m:e>
                        <m:sup>
                          <m:r>
                            <a:rPr lang="en-IN" sz="2800" b="0" i="1" smtClean="0">
                              <a:latin typeface="Cambria Math" panose="02040503050406030204" pitchFamily="18" charset="0"/>
                            </a:rPr>
                            <m:t>⊤</m:t>
                          </m:r>
                        </m:sup>
                      </m:sSup>
                      <m:r>
                        <a:rPr lang="en-IN" sz="2800" b="0" i="0" smtClean="0">
                          <a:latin typeface="Cambria Math" panose="02040503050406030204" pitchFamily="18" charset="0"/>
                        </a:rPr>
                        <m:t>(</m:t>
                      </m:r>
                      <m:r>
                        <a:rPr lang="en-IN" sz="2800" b="1" i="1" smtClean="0">
                          <a:latin typeface="Cambria Math" panose="02040503050406030204" pitchFamily="18" charset="0"/>
                        </a:rPr>
                        <m:t>𝒙</m:t>
                      </m:r>
                      <m:r>
                        <a:rPr lang="en-IN" sz="2800" b="0" i="0" smtClean="0">
                          <a:latin typeface="Cambria Math" panose="02040503050406030204" pitchFamily="18" charset="0"/>
                        </a:rPr>
                        <m:t>−</m:t>
                      </m:r>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𝒙</m:t>
                          </m:r>
                        </m:e>
                        <m:sub>
                          <m:r>
                            <a:rPr lang="en-IN" sz="2800" b="1" i="1" smtClean="0">
                              <a:latin typeface="Cambria Math" panose="02040503050406030204" pitchFamily="18" charset="0"/>
                            </a:rPr>
                            <m:t>∗</m:t>
                          </m:r>
                        </m:sub>
                      </m:sSub>
                      <m:r>
                        <a:rPr lang="en-IN" sz="2800" b="0" i="0" smtClean="0">
                          <a:latin typeface="Cambria Math" panose="02040503050406030204" pitchFamily="18" charset="0"/>
                        </a:rPr>
                        <m:t>)</m:t>
                      </m:r>
                    </m:oMath>
                  </m:oMathPara>
                </a14:m>
                <a:endParaRPr lang="en-IN" sz="2800" dirty="0"/>
              </a:p>
            </p:txBody>
          </p:sp>
        </mc:Choice>
        <mc:Fallback xmlns="">
          <p:sp>
            <p:nvSpPr>
              <p:cNvPr id="132" name="TextBox 131">
                <a:extLst>
                  <a:ext uri="{FF2B5EF4-FFF2-40B4-BE49-F238E27FC236}">
                    <a16:creationId xmlns:a16="http://schemas.microsoft.com/office/drawing/2014/main" id="{37C28E3E-431F-4CEF-85CD-0C8BE9CE3945}"/>
                  </a:ext>
                </a:extLst>
              </p:cNvPr>
              <p:cNvSpPr txBox="1">
                <a:spLocks noRot="1" noChangeAspect="1" noMove="1" noResize="1" noEditPoints="1" noAdjustHandles="1" noChangeArrowheads="1" noChangeShapeType="1" noTextEdit="1"/>
              </p:cNvSpPr>
              <p:nvPr/>
            </p:nvSpPr>
            <p:spPr>
              <a:xfrm>
                <a:off x="3411690" y="6221446"/>
                <a:ext cx="4349139" cy="430887"/>
              </a:xfrm>
              <a:prstGeom prst="rect">
                <a:avLst/>
              </a:prstGeom>
              <a:blipFill>
                <a:blip r:embed="rId9"/>
                <a:stretch>
                  <a:fillRect/>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3473891243"/>
      </p:ext>
    </p:extLst>
  </p:cSld>
  <p:clrMapOvr>
    <a:masterClrMapping/>
  </p:clrMapOvr>
  <mc:AlternateContent xmlns:mc="http://schemas.openxmlformats.org/markup-compatibility/2006" xmlns:p14="http://schemas.microsoft.com/office/powerpoint/2010/main">
    <mc:Choice Requires="p14">
      <p:transition spd="slow" p14:dur="2000" advTm="264735"/>
    </mc:Choice>
    <mc:Fallback xmlns="">
      <p:transition spd="slow" advTm="2647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wipe(down)">
                                      <p:cBhvr>
                                        <p:cTn id="12" dur="500"/>
                                        <p:tgtEl>
                                          <p:spTgt spid="10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down)">
                                      <p:cBhvr>
                                        <p:cTn id="20" dur="500"/>
                                        <p:tgtEl>
                                          <p:spTgt spid="1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down)">
                                      <p:cBhvr>
                                        <p:cTn id="23" dur="500"/>
                                        <p:tgtEl>
                                          <p:spTgt spid="10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down)">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wipe(down)">
                                      <p:cBhvr>
                                        <p:cTn id="31" dur="500"/>
                                        <p:tgtEl>
                                          <p:spTgt spid="9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down)">
                                      <p:cBhvr>
                                        <p:cTn id="37" dur="500"/>
                                        <p:tgtEl>
                                          <p:spTgt spid="1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down)">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wipe(down)">
                                      <p:cBhvr>
                                        <p:cTn id="47" dur="500"/>
                                        <p:tgtEl>
                                          <p:spTgt spid="1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wipe(down)">
                                      <p:cBhvr>
                                        <p:cTn id="50" dur="500"/>
                                        <p:tgtEl>
                                          <p:spTgt spid="10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wipe(down)">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ipe(down)">
                                      <p:cBhvr>
                                        <p:cTn id="58" dur="500"/>
                                        <p:tgtEl>
                                          <p:spTgt spid="10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wipe(down)">
                                      <p:cBhvr>
                                        <p:cTn id="61" dur="500"/>
                                        <p:tgtEl>
                                          <p:spTgt spid="10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20"/>
                                        </p:tgtEl>
                                        <p:attrNameLst>
                                          <p:attrName>style.visibility</p:attrName>
                                        </p:attrNameLst>
                                      </p:cBhvr>
                                      <p:to>
                                        <p:strVal val="visible"/>
                                      </p:to>
                                    </p:set>
                                    <p:animEffect transition="in" filter="wipe(down)">
                                      <p:cBhvr>
                                        <p:cTn id="71" dur="500"/>
                                        <p:tgtEl>
                                          <p:spTgt spid="12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wipe(down)">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down)">
                                      <p:cBhvr>
                                        <p:cTn id="79" dur="5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wipe(down)">
                                      <p:cBhvr>
                                        <p:cTn id="87" dur="500"/>
                                        <p:tgtEl>
                                          <p:spTgt spid="12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25"/>
                                        </p:tgtEl>
                                        <p:attrNameLst>
                                          <p:attrName>style.visibility</p:attrName>
                                        </p:attrNameLst>
                                      </p:cBhvr>
                                      <p:to>
                                        <p:strVal val="visible"/>
                                      </p:to>
                                    </p:set>
                                    <p:animEffect transition="in" filter="wipe(down)">
                                      <p:cBhvr>
                                        <p:cTn id="92" dur="500"/>
                                        <p:tgtEl>
                                          <p:spTgt spid="1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down)">
                                      <p:cBhvr>
                                        <p:cTn id="97" dur="500"/>
                                        <p:tgtEl>
                                          <p:spTgt spid="12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down)">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31"/>
                                        </p:tgtEl>
                                        <p:attrNameLst>
                                          <p:attrName>style.visibility</p:attrName>
                                        </p:attrNameLst>
                                      </p:cBhvr>
                                      <p:to>
                                        <p:strVal val="visible"/>
                                      </p:to>
                                    </p:set>
                                    <p:animEffect transition="in" filter="wipe(down)">
                                      <p:cBhvr>
                                        <p:cTn id="105" dur="500"/>
                                        <p:tgtEl>
                                          <p:spTgt spid="131"/>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30"/>
                                        </p:tgtEl>
                                        <p:attrNameLst>
                                          <p:attrName>style.visibility</p:attrName>
                                        </p:attrNameLst>
                                      </p:cBhvr>
                                      <p:to>
                                        <p:strVal val="visible"/>
                                      </p:to>
                                    </p:set>
                                    <p:animEffect transition="in" filter="wipe(down)">
                                      <p:cBhvr>
                                        <p:cTn id="108" dur="500"/>
                                        <p:tgtEl>
                                          <p:spTgt spid="13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4">
                                            <p:txEl>
                                              <p:pRg st="7" end="7"/>
                                            </p:txEl>
                                          </p:spTgt>
                                        </p:tgtEl>
                                        <p:attrNameLst>
                                          <p:attrName>style.visibility</p:attrName>
                                        </p:attrNameLst>
                                      </p:cBhvr>
                                      <p:to>
                                        <p:strVal val="visible"/>
                                      </p:to>
                                    </p:set>
                                    <p:animEffect transition="in" filter="wipe(down)">
                                      <p:cBhvr>
                                        <p:cTn id="113" dur="500"/>
                                        <p:tgtEl>
                                          <p:spTgt spid="4">
                                            <p:txEl>
                                              <p:pRg st="7" end="7"/>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2"/>
                                        </p:tgtEl>
                                        <p:attrNameLst>
                                          <p:attrName>style.visibility</p:attrName>
                                        </p:attrNameLst>
                                      </p:cBhvr>
                                      <p:to>
                                        <p:strVal val="visible"/>
                                      </p:to>
                                    </p:set>
                                    <p:animEffect transition="in" filter="wipe(down)">
                                      <p:cBhvr>
                                        <p:cTn id="118"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97" grpId="0" animBg="1"/>
      <p:bldP spid="98" grpId="0" animBg="1"/>
      <p:bldP spid="99" grpId="0"/>
      <p:bldP spid="100" grpId="0" animBg="1"/>
      <p:bldP spid="101" grpId="0"/>
      <p:bldP spid="102" grpId="0" animBg="1"/>
      <p:bldP spid="103" grpId="0" animBg="1"/>
      <p:bldP spid="104" grpId="0" animBg="1"/>
      <p:bldP spid="105" grpId="0" animBg="1"/>
      <p:bldP spid="118" grpId="0" animBg="1"/>
      <p:bldP spid="119" grpId="0" animBg="1"/>
      <p:bldP spid="120" grpId="0" animBg="1"/>
      <p:bldP spid="121" grpId="0" animBg="1"/>
      <p:bldP spid="123" grpId="0" animBg="1"/>
      <p:bldP spid="125" grpId="0" animBg="1"/>
      <p:bldP spid="126" grpId="0" animBg="1"/>
      <p:bldP spid="127" grpId="0" animBg="1"/>
      <p:bldP spid="128" grpId="0" animBg="1"/>
      <p:bldP spid="129" grpId="0" animBg="1"/>
      <p:bldP spid="130" grpId="0" animBg="1"/>
      <p:bldP spid="131" grpId="0"/>
      <p:bldP spid="13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909910"/>
            <a:ext cx="11740617" cy="821500"/>
          </a:xfrm>
        </p:spPr>
        <p:txBody>
          <a:bodyPr>
            <a:normAutofit/>
          </a:bodyPr>
          <a:lstStyle/>
          <a:p>
            <a:r>
              <a:rPr lang="en-IN" dirty="0"/>
              <a:t>Sub-Gradient For Absolute Value function</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81</a:t>
            </a:fld>
            <a:endParaRPr lang="en-IN" sz="2800" dirty="0">
              <a:solidFill>
                <a:schemeClr val="accent2">
                  <a:lumMod val="40000"/>
                  <a:lumOff val="60000"/>
                </a:schemeClr>
              </a:solidFill>
            </a:endParaRP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967883"/>
            <a:ext cx="11740617" cy="4720434"/>
          </a:xfrm>
        </p:spPr>
        <p:txBody>
          <a:bodyPr>
            <a:noAutofit/>
          </a:bodyPr>
          <a:lstStyle/>
          <a:p>
            <a:pPr>
              <a:buFont typeface="Wingdings" panose="05000000000000000000" pitchFamily="2" charset="2"/>
              <a:buChar char="§"/>
            </a:pPr>
            <a:r>
              <a:rPr lang="en-IN" sz="2400" dirty="0"/>
              <a:t>It is a convex and non-</a:t>
            </a:r>
            <a:r>
              <a:rPr lang="en-IN" sz="2400" dirty="0" err="1"/>
              <a:t>diiferentiable</a:t>
            </a:r>
            <a:r>
              <a:rPr lang="en-IN" sz="2400" dirty="0"/>
              <a:t> </a:t>
            </a:r>
          </a:p>
          <a:p>
            <a:pPr marL="0" indent="0">
              <a:buNone/>
            </a:pPr>
            <a:r>
              <a:rPr lang="en-IN" sz="2400" dirty="0"/>
              <a:t>function at  t=0.</a:t>
            </a:r>
          </a:p>
          <a:p>
            <a:pPr>
              <a:buFont typeface="Wingdings" panose="05000000000000000000" pitchFamily="2" charset="2"/>
              <a:buChar char="§"/>
            </a:pPr>
            <a:endParaRPr lang="en-IN" sz="2400" dirty="0"/>
          </a:p>
          <a:p>
            <a:pPr>
              <a:buFont typeface="Wingdings" panose="05000000000000000000" pitchFamily="2" charset="2"/>
              <a:buChar char="§"/>
            </a:pPr>
            <a:endParaRPr lang="en-IN" sz="2400" dirty="0"/>
          </a:p>
          <a:p>
            <a:pPr>
              <a:buFont typeface="Wingdings" panose="05000000000000000000" pitchFamily="2" charset="2"/>
              <a:buChar char="§"/>
            </a:pPr>
            <a:endParaRPr lang="en-IN"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sp>
        <p:nvSpPr>
          <p:cNvPr id="20" name="TextBox 19">
            <a:extLst>
              <a:ext uri="{FF2B5EF4-FFF2-40B4-BE49-F238E27FC236}">
                <a16:creationId xmlns:a16="http://schemas.microsoft.com/office/drawing/2014/main" id="{1F3830AF-7950-4F55-97A5-57362AFA4342}"/>
              </a:ext>
            </a:extLst>
          </p:cNvPr>
          <p:cNvSpPr txBox="1"/>
          <p:nvPr/>
        </p:nvSpPr>
        <p:spPr>
          <a:xfrm>
            <a:off x="2574235" y="3112468"/>
            <a:ext cx="65" cy="276999"/>
          </a:xfrm>
          <a:prstGeom prst="rect">
            <a:avLst/>
          </a:prstGeom>
          <a:noFill/>
        </p:spPr>
        <p:txBody>
          <a:bodyPr wrap="none" lIns="0" tIns="0" rIns="0" bIns="0" rtlCol="0">
            <a:spAutoFit/>
          </a:bodyPr>
          <a:lstStyle/>
          <a:p>
            <a:endParaRPr lang="en-IN" dirty="0"/>
          </a:p>
        </p:txBody>
      </p:sp>
      <p:sp>
        <p:nvSpPr>
          <p:cNvPr id="22" name="Line 5">
            <a:extLst>
              <a:ext uri="{FF2B5EF4-FFF2-40B4-BE49-F238E27FC236}">
                <a16:creationId xmlns:a16="http://schemas.microsoft.com/office/drawing/2014/main" id="{88CDB4ED-BA95-4CE8-A5A6-6980DD8164B8}"/>
              </a:ext>
            </a:extLst>
          </p:cNvPr>
          <p:cNvSpPr>
            <a:spLocks noChangeShapeType="1"/>
          </p:cNvSpPr>
          <p:nvPr/>
        </p:nvSpPr>
        <p:spPr bwMode="auto">
          <a:xfrm>
            <a:off x="7112899" y="2225296"/>
            <a:ext cx="7657" cy="1488309"/>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3" name="Line 7">
            <a:extLst>
              <a:ext uri="{FF2B5EF4-FFF2-40B4-BE49-F238E27FC236}">
                <a16:creationId xmlns:a16="http://schemas.microsoft.com/office/drawing/2014/main" id="{0BFC8212-44F5-415F-8837-0B3EE5863F51}"/>
              </a:ext>
            </a:extLst>
          </p:cNvPr>
          <p:cNvSpPr>
            <a:spLocks noChangeShapeType="1"/>
          </p:cNvSpPr>
          <p:nvPr/>
        </p:nvSpPr>
        <p:spPr bwMode="auto">
          <a:xfrm flipV="1">
            <a:off x="7120141" y="2338477"/>
            <a:ext cx="1080307" cy="1384730"/>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4" name="Line 7">
            <a:extLst>
              <a:ext uri="{FF2B5EF4-FFF2-40B4-BE49-F238E27FC236}">
                <a16:creationId xmlns:a16="http://schemas.microsoft.com/office/drawing/2014/main" id="{6ED9269A-B2AC-4228-A429-F69734C6B59D}"/>
              </a:ext>
            </a:extLst>
          </p:cNvPr>
          <p:cNvSpPr>
            <a:spLocks noChangeShapeType="1"/>
          </p:cNvSpPr>
          <p:nvPr/>
        </p:nvSpPr>
        <p:spPr bwMode="auto">
          <a:xfrm flipH="1" flipV="1">
            <a:off x="6117779" y="2386661"/>
            <a:ext cx="993647" cy="1350361"/>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5" name="Line 4">
            <a:extLst>
              <a:ext uri="{FF2B5EF4-FFF2-40B4-BE49-F238E27FC236}">
                <a16:creationId xmlns:a16="http://schemas.microsoft.com/office/drawing/2014/main" id="{1BEE657E-02A6-456D-871C-2C3A53CEE35C}"/>
              </a:ext>
            </a:extLst>
          </p:cNvPr>
          <p:cNvSpPr>
            <a:spLocks noChangeShapeType="1"/>
          </p:cNvSpPr>
          <p:nvPr/>
        </p:nvSpPr>
        <p:spPr bwMode="auto">
          <a:xfrm flipV="1">
            <a:off x="5684917" y="3769512"/>
            <a:ext cx="2853017" cy="35842"/>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5E6A401-6045-4592-933E-03E1C661BE60}"/>
                  </a:ext>
                </a:extLst>
              </p:cNvPr>
              <p:cNvSpPr txBox="1"/>
              <p:nvPr/>
            </p:nvSpPr>
            <p:spPr>
              <a:xfrm>
                <a:off x="7854469" y="3676555"/>
                <a:ext cx="72106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3200" i="1" smtClean="0">
                          <a:latin typeface="Cambria Math" panose="02040503050406030204" pitchFamily="18" charset="0"/>
                        </a:rPr>
                        <m:t>𝑡</m:t>
                      </m:r>
                    </m:oMath>
                  </m:oMathPara>
                </a14:m>
                <a:endParaRPr lang="en-IN" sz="3200" dirty="0"/>
              </a:p>
            </p:txBody>
          </p:sp>
        </mc:Choice>
        <mc:Fallback xmlns="">
          <p:sp>
            <p:nvSpPr>
              <p:cNvPr id="26" name="TextBox 25">
                <a:extLst>
                  <a:ext uri="{FF2B5EF4-FFF2-40B4-BE49-F238E27FC236}">
                    <a16:creationId xmlns:a16="http://schemas.microsoft.com/office/drawing/2014/main" id="{E5E6A401-6045-4592-933E-03E1C661BE60}"/>
                  </a:ext>
                </a:extLst>
              </p:cNvPr>
              <p:cNvSpPr txBox="1">
                <a:spLocks noRot="1" noChangeAspect="1" noMove="1" noResize="1" noEditPoints="1" noAdjustHandles="1" noChangeArrowheads="1" noChangeShapeType="1" noTextEdit="1"/>
              </p:cNvSpPr>
              <p:nvPr/>
            </p:nvSpPr>
            <p:spPr>
              <a:xfrm>
                <a:off x="7854469" y="3676555"/>
                <a:ext cx="721064" cy="492443"/>
              </a:xfrm>
              <a:prstGeom prst="rect">
                <a:avLst/>
              </a:prstGeom>
              <a:blipFill>
                <a:blip r:embed="rId3"/>
                <a:stretch>
                  <a:fillRect/>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A5D6393-37FC-4BD0-BB6E-C344890E0E66}"/>
              </a:ext>
            </a:extLst>
          </p:cNvPr>
          <p:cNvSpPr txBox="1"/>
          <p:nvPr/>
        </p:nvSpPr>
        <p:spPr>
          <a:xfrm>
            <a:off x="7969868" y="3890674"/>
            <a:ext cx="65" cy="276999"/>
          </a:xfrm>
          <a:prstGeom prst="rect">
            <a:avLst/>
          </a:prstGeom>
          <a:noFill/>
        </p:spPr>
        <p:txBody>
          <a:bodyPr wrap="none" lIns="0" tIns="0" rIns="0" bIns="0" rtlCol="0">
            <a:spAutoFit/>
          </a:bodyPr>
          <a:lstStyle/>
          <a:p>
            <a:endParaRPr lang="en-IN"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4CFA84-31B9-40E3-A0C3-C62E0F6979FF}"/>
                  </a:ext>
                </a:extLst>
              </p:cNvPr>
              <p:cNvSpPr txBox="1"/>
              <p:nvPr/>
            </p:nvSpPr>
            <p:spPr>
              <a:xfrm>
                <a:off x="8072462" y="1198442"/>
                <a:ext cx="812915"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1" smtClean="0">
                          <a:latin typeface="Cambria Math" panose="02040503050406030204" pitchFamily="18" charset="0"/>
                        </a:rPr>
                        <m:t>|</m:t>
                      </m:r>
                      <m:r>
                        <a:rPr lang="en-IN" sz="3200" i="1" smtClean="0">
                          <a:latin typeface="Cambria Math" panose="02040503050406030204" pitchFamily="18" charset="0"/>
                        </a:rPr>
                        <m:t>𝑡</m:t>
                      </m:r>
                      <m:r>
                        <a:rPr lang="en-IN" sz="3200" i="1">
                          <a:latin typeface="Cambria Math" panose="02040503050406030204" pitchFamily="18" charset="0"/>
                        </a:rPr>
                        <m:t>|</m:t>
                      </m:r>
                    </m:oMath>
                  </m:oMathPara>
                </a14:m>
                <a:endParaRPr lang="en-IN" sz="3200" dirty="0">
                  <a:latin typeface="Abadi Extra Light" panose="020B0204020104020204" pitchFamily="34" charset="0"/>
                </a:endParaRPr>
              </a:p>
              <a:p>
                <a:endParaRPr lang="en-IN" dirty="0"/>
              </a:p>
            </p:txBody>
          </p:sp>
        </mc:Choice>
        <mc:Fallback xmlns="">
          <p:sp>
            <p:nvSpPr>
              <p:cNvPr id="28" name="TextBox 27">
                <a:extLst>
                  <a:ext uri="{FF2B5EF4-FFF2-40B4-BE49-F238E27FC236}">
                    <a16:creationId xmlns:a16="http://schemas.microsoft.com/office/drawing/2014/main" xmlns="" xmlns:a14="http://schemas.microsoft.com/office/drawing/2010/main" id="{CF4CFA84-31B9-40E3-A0C3-C62E0F6979FF}"/>
                  </a:ext>
                </a:extLst>
              </p:cNvPr>
              <p:cNvSpPr txBox="1">
                <a:spLocks noRot="1" noChangeAspect="1" noMove="1" noResize="1" noEditPoints="1" noAdjustHandles="1" noChangeArrowheads="1" noChangeShapeType="1" noTextEdit="1"/>
              </p:cNvSpPr>
              <p:nvPr/>
            </p:nvSpPr>
            <p:spPr>
              <a:xfrm>
                <a:off x="8072462" y="1198442"/>
                <a:ext cx="812915" cy="769441"/>
              </a:xfrm>
              <a:prstGeom prst="rect">
                <a:avLst/>
              </a:prstGeom>
              <a:blipFill>
                <a:blip r:embed="rId7" cstate="print"/>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615CA66-8F65-437E-92C6-9BC9A4EB5008}"/>
                  </a:ext>
                </a:extLst>
              </p:cNvPr>
              <p:cNvSpPr txBox="1"/>
              <p:nvPr/>
            </p:nvSpPr>
            <p:spPr>
              <a:xfrm>
                <a:off x="6732827" y="3691035"/>
                <a:ext cx="72106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0</m:t>
                      </m:r>
                    </m:oMath>
                  </m:oMathPara>
                </a14:m>
                <a:endParaRPr lang="en-IN" sz="3200" dirty="0"/>
              </a:p>
            </p:txBody>
          </p:sp>
        </mc:Choice>
        <mc:Fallback xmlns="">
          <p:sp>
            <p:nvSpPr>
              <p:cNvPr id="29" name="TextBox 28">
                <a:extLst>
                  <a:ext uri="{FF2B5EF4-FFF2-40B4-BE49-F238E27FC236}">
                    <a16:creationId xmlns:a16="http://schemas.microsoft.com/office/drawing/2014/main" id="{7615CA66-8F65-437E-92C6-9BC9A4EB5008}"/>
                  </a:ext>
                </a:extLst>
              </p:cNvPr>
              <p:cNvSpPr txBox="1">
                <a:spLocks noRot="1" noChangeAspect="1" noMove="1" noResize="1" noEditPoints="1" noAdjustHandles="1" noChangeArrowheads="1" noChangeShapeType="1" noTextEdit="1"/>
              </p:cNvSpPr>
              <p:nvPr/>
            </p:nvSpPr>
            <p:spPr>
              <a:xfrm>
                <a:off x="6732827" y="3691035"/>
                <a:ext cx="721064" cy="4924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3FC2BD4-63B5-4685-BBC3-13D01B52391A}"/>
                  </a:ext>
                </a:extLst>
              </p:cNvPr>
              <p:cNvSpPr txBox="1"/>
              <p:nvPr/>
            </p:nvSpPr>
            <p:spPr>
              <a:xfrm>
                <a:off x="1352405" y="3971280"/>
                <a:ext cx="3090270" cy="982577"/>
              </a:xfrm>
              <a:prstGeom prst="rect">
                <a:avLst/>
              </a:prstGeom>
              <a:noFill/>
            </p:spPr>
            <p:txBody>
              <a:bodyPr wrap="none" lIns="0" tIns="0" rIns="0" bIns="0" rtlCol="0">
                <a:spAutoFit/>
              </a:bodyPr>
              <a:lstStyle/>
              <a:p>
                <a:r>
                  <a:rPr lang="en-IN" sz="2000" dirty="0"/>
                  <a:t> </a:t>
                </a:r>
                <a14:m>
                  <m:oMath xmlns:m="http://schemas.openxmlformats.org/officeDocument/2006/math">
                    <m:r>
                      <a:rPr lang="en-IN" sz="2000" b="0" i="1" smtClean="0">
                        <a:latin typeface="Cambria Math" panose="02040503050406030204" pitchFamily="18" charset="0"/>
                      </a:rPr>
                      <m:t>𝜕</m:t>
                    </m:r>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𝑡</m:t>
                        </m:r>
                      </m:e>
                    </m:d>
                    <m:r>
                      <a:rPr lang="en-IN" sz="2000" b="0" i="1" smtClean="0">
                        <a:latin typeface="Cambria Math" panose="02040503050406030204" pitchFamily="18" charset="0"/>
                      </a:rPr>
                      <m:t>= </m:t>
                    </m:r>
                    <m:d>
                      <m:dPr>
                        <m:begChr m:val="{"/>
                        <m:endChr m:val=""/>
                        <m:ctrlPr>
                          <a:rPr lang="en-IN" sz="2000" i="1" smtClean="0">
                            <a:latin typeface="Cambria Math" panose="02040503050406030204" pitchFamily="18" charset="0"/>
                          </a:rPr>
                        </m:ctrlPr>
                      </m:dPr>
                      <m:e>
                        <m:eqArr>
                          <m:eqArrPr>
                            <m:ctrlPr>
                              <a:rPr lang="en-IN" sz="2000" i="1" smtClean="0">
                                <a:latin typeface="Cambria Math" panose="02040503050406030204" pitchFamily="18" charset="0"/>
                              </a:rPr>
                            </m:ctrlPr>
                          </m:eqArrPr>
                          <m:e>
                            <m:r>
                              <a:rPr lang="en-IN" sz="2000" b="0" i="1" smtClean="0">
                                <a:latin typeface="Cambria Math" panose="02040503050406030204" pitchFamily="18" charset="0"/>
                              </a:rPr>
                              <m:t>1 </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if</m:t>
                            </m:r>
                            <m:r>
                              <a:rPr lang="en-IN" sz="2000" b="0" i="1" smtClean="0">
                                <a:latin typeface="Cambria Math" panose="02040503050406030204" pitchFamily="18" charset="0"/>
                              </a:rPr>
                              <m:t> </m:t>
                            </m:r>
                            <m:r>
                              <a:rPr lang="en-IN" sz="2000" b="0" i="1" smtClean="0">
                                <a:latin typeface="Cambria Math" panose="02040503050406030204" pitchFamily="18" charset="0"/>
                              </a:rPr>
                              <m:t>𝑡</m:t>
                            </m:r>
                            <m:r>
                              <a:rPr lang="en-IN" sz="2000" b="0" i="1" smtClean="0">
                                <a:latin typeface="Cambria Math" panose="02040503050406030204" pitchFamily="18" charset="0"/>
                              </a:rPr>
                              <m:t>&gt;0</m:t>
                            </m:r>
                          </m:e>
                          <m:e>
                            <m:r>
                              <a:rPr lang="en-IN" sz="2000" b="0" i="1" smtClean="0">
                                <a:latin typeface="Cambria Math" panose="02040503050406030204" pitchFamily="18" charset="0"/>
                              </a:rPr>
                              <m:t>−1 </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if</m:t>
                            </m:r>
                            <m:r>
                              <a:rPr lang="en-IN" sz="2000" b="0" i="1" smtClean="0">
                                <a:latin typeface="Cambria Math" panose="02040503050406030204" pitchFamily="18" charset="0"/>
                              </a:rPr>
                              <m:t> </m:t>
                            </m:r>
                            <m:r>
                              <a:rPr lang="en-IN" sz="2000" b="0" i="1" smtClean="0">
                                <a:latin typeface="Cambria Math" panose="02040503050406030204" pitchFamily="18" charset="0"/>
                              </a:rPr>
                              <m:t>𝑡</m:t>
                            </m:r>
                            <m:r>
                              <a:rPr lang="en-IN" sz="2000" b="0" i="1" smtClean="0">
                                <a:latin typeface="Cambria Math" panose="02040503050406030204" pitchFamily="18" charset="0"/>
                              </a:rPr>
                              <m:t>&lt;0</m:t>
                            </m:r>
                          </m:e>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−1,+1</m:t>
                                </m:r>
                              </m:e>
                            </m:d>
                            <m:r>
                              <a:rPr lang="en-IN" sz="2000" b="0" i="1" smtClean="0">
                                <a:latin typeface="Cambria Math" panose="02040503050406030204" pitchFamily="18" charset="0"/>
                              </a:rPr>
                              <m:t> </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if</m:t>
                            </m:r>
                            <m:r>
                              <a:rPr lang="en-IN" sz="2000" b="0" i="1" smtClean="0">
                                <a:latin typeface="Cambria Math" panose="02040503050406030204" pitchFamily="18" charset="0"/>
                              </a:rPr>
                              <m:t> </m:t>
                            </m:r>
                            <m:r>
                              <a:rPr lang="en-IN" sz="2000" b="0" i="1" smtClean="0">
                                <a:latin typeface="Cambria Math" panose="02040503050406030204" pitchFamily="18" charset="0"/>
                              </a:rPr>
                              <m:t>𝑡</m:t>
                            </m:r>
                            <m:r>
                              <a:rPr lang="en-IN" sz="2000" b="0" i="1" smtClean="0">
                                <a:latin typeface="Cambria Math" panose="02040503050406030204" pitchFamily="18" charset="0"/>
                              </a:rPr>
                              <m:t>=0</m:t>
                            </m:r>
                          </m:e>
                        </m:eqArr>
                      </m:e>
                    </m:d>
                  </m:oMath>
                </a14:m>
                <a:endParaRPr lang="en-IN" sz="2000" dirty="0"/>
              </a:p>
            </p:txBody>
          </p:sp>
        </mc:Choice>
        <mc:Fallback xmlns="">
          <p:sp>
            <p:nvSpPr>
              <p:cNvPr id="32" name="TextBox 31">
                <a:extLst>
                  <a:ext uri="{FF2B5EF4-FFF2-40B4-BE49-F238E27FC236}">
                    <a16:creationId xmlns:a16="http://schemas.microsoft.com/office/drawing/2014/main" id="{23FC2BD4-63B5-4685-BBC3-13D01B52391A}"/>
                  </a:ext>
                </a:extLst>
              </p:cNvPr>
              <p:cNvSpPr txBox="1">
                <a:spLocks noRot="1" noChangeAspect="1" noMove="1" noResize="1" noEditPoints="1" noAdjustHandles="1" noChangeArrowheads="1" noChangeShapeType="1" noTextEdit="1"/>
              </p:cNvSpPr>
              <p:nvPr/>
            </p:nvSpPr>
            <p:spPr>
              <a:xfrm>
                <a:off x="1352405" y="3971280"/>
                <a:ext cx="3090270" cy="982577"/>
              </a:xfrm>
              <a:prstGeom prst="rect">
                <a:avLst/>
              </a:prstGeom>
              <a:blipFill>
                <a:blip r:embed="rId9"/>
                <a:stretch>
                  <a:fillRect/>
                </a:stretch>
              </a:blipFill>
            </p:spPr>
            <p:txBody>
              <a:bodyPr/>
              <a:lstStyle/>
              <a:p>
                <a:r>
                  <a:rPr lang="en-IN">
                    <a:noFill/>
                  </a:rPr>
                  <a:t> </a:t>
                </a:r>
              </a:p>
            </p:txBody>
          </p:sp>
        </mc:Fallback>
      </mc:AlternateContent>
      <p:sp>
        <p:nvSpPr>
          <p:cNvPr id="30" name="Line 15">
            <a:extLst>
              <a:ext uri="{FF2B5EF4-FFF2-40B4-BE49-F238E27FC236}">
                <a16:creationId xmlns:a16="http://schemas.microsoft.com/office/drawing/2014/main" id="{BC511AFF-9CE7-407F-B927-805E55BF9430}"/>
              </a:ext>
            </a:extLst>
          </p:cNvPr>
          <p:cNvSpPr>
            <a:spLocks noChangeShapeType="1"/>
          </p:cNvSpPr>
          <p:nvPr/>
        </p:nvSpPr>
        <p:spPr bwMode="auto">
          <a:xfrm>
            <a:off x="6862077" y="3463055"/>
            <a:ext cx="494534" cy="624833"/>
          </a:xfrm>
          <a:prstGeom prst="line">
            <a:avLst/>
          </a:prstGeom>
          <a:noFill/>
          <a:ln w="38100" cap="flat">
            <a:solidFill>
              <a:srgbClr val="33CC33"/>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3" name="Line 15">
            <a:extLst>
              <a:ext uri="{FF2B5EF4-FFF2-40B4-BE49-F238E27FC236}">
                <a16:creationId xmlns:a16="http://schemas.microsoft.com/office/drawing/2014/main" id="{6C8B5A40-956B-4EE8-B961-03BC94CBDD69}"/>
              </a:ext>
            </a:extLst>
          </p:cNvPr>
          <p:cNvSpPr>
            <a:spLocks noChangeShapeType="1"/>
          </p:cNvSpPr>
          <p:nvPr/>
        </p:nvSpPr>
        <p:spPr bwMode="auto">
          <a:xfrm flipH="1">
            <a:off x="6824801" y="3362823"/>
            <a:ext cx="583852" cy="717112"/>
          </a:xfrm>
          <a:prstGeom prst="line">
            <a:avLst/>
          </a:prstGeom>
          <a:noFill/>
          <a:ln w="38100" cap="flat">
            <a:solidFill>
              <a:srgbClr val="33CC33"/>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4" name="Partial Circle 33">
            <a:extLst>
              <a:ext uri="{FF2B5EF4-FFF2-40B4-BE49-F238E27FC236}">
                <a16:creationId xmlns:a16="http://schemas.microsoft.com/office/drawing/2014/main" id="{5E7AA09B-6D78-4503-9215-C9F9D084D22F}"/>
              </a:ext>
            </a:extLst>
          </p:cNvPr>
          <p:cNvSpPr/>
          <p:nvPr/>
        </p:nvSpPr>
        <p:spPr>
          <a:xfrm rot="18086739">
            <a:off x="6809616" y="3404366"/>
            <a:ext cx="614222" cy="699829"/>
          </a:xfrm>
          <a:prstGeom prst="pie">
            <a:avLst>
              <a:gd name="adj1" fmla="val 448581"/>
              <a:gd name="adj2" fmla="val 667221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FF656B-EE6A-D3BB-D9C3-286B724CAD09}"/>
                  </a:ext>
                </a:extLst>
              </p:cNvPr>
              <p:cNvSpPr txBox="1"/>
              <p:nvPr/>
            </p:nvSpPr>
            <p:spPr>
              <a:xfrm>
                <a:off x="8200448" y="2139256"/>
                <a:ext cx="56901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m:t>
                      </m:r>
                      <m:r>
                        <a:rPr lang="en-IN" sz="2800" i="1" smtClean="0">
                          <a:latin typeface="Cambria Math" panose="02040503050406030204" pitchFamily="18" charset="0"/>
                        </a:rPr>
                        <m:t>𝑡</m:t>
                      </m:r>
                      <m:r>
                        <a:rPr lang="en-IN" sz="2800" i="1">
                          <a:latin typeface="Cambria Math" panose="02040503050406030204" pitchFamily="18" charset="0"/>
                        </a:rPr>
                        <m:t>|</m:t>
                      </m:r>
                    </m:oMath>
                  </m:oMathPara>
                </a14:m>
                <a:endParaRPr lang="en-IN" sz="2800" dirty="0">
                  <a:latin typeface="Abadi Extra Light" panose="020B0204020104020204" pitchFamily="34" charset="0"/>
                </a:endParaRPr>
              </a:p>
            </p:txBody>
          </p:sp>
        </mc:Choice>
        <mc:Fallback xmlns="">
          <p:sp>
            <p:nvSpPr>
              <p:cNvPr id="5" name="TextBox 4">
                <a:extLst>
                  <a:ext uri="{FF2B5EF4-FFF2-40B4-BE49-F238E27FC236}">
                    <a16:creationId xmlns:a16="http://schemas.microsoft.com/office/drawing/2014/main" id="{7BFF656B-EE6A-D3BB-D9C3-286B724CAD09}"/>
                  </a:ext>
                </a:extLst>
              </p:cNvPr>
              <p:cNvSpPr txBox="1">
                <a:spLocks noRot="1" noChangeAspect="1" noMove="1" noResize="1" noEditPoints="1" noAdjustHandles="1" noChangeArrowheads="1" noChangeShapeType="1" noTextEdit="1"/>
              </p:cNvSpPr>
              <p:nvPr/>
            </p:nvSpPr>
            <p:spPr>
              <a:xfrm>
                <a:off x="8200448" y="2139256"/>
                <a:ext cx="569012" cy="523220"/>
              </a:xfrm>
              <a:prstGeom prst="rect">
                <a:avLst/>
              </a:prstGeom>
              <a:blipFill>
                <a:blip r:embed="rId10"/>
                <a:stretch>
                  <a:fillRect/>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2696726233"/>
      </p:ext>
    </p:extLst>
  </p:cSld>
  <p:clrMapOvr>
    <a:masterClrMapping/>
  </p:clrMapOvr>
  <mc:AlternateContent xmlns:mc="http://schemas.openxmlformats.org/markup-compatibility/2006" xmlns:p14="http://schemas.microsoft.com/office/powerpoint/2010/main">
    <mc:Choice Requires="p14">
      <p:transition spd="slow" p14:dur="2000" advTm="207868"/>
    </mc:Choice>
    <mc:Fallback xmlns="">
      <p:transition spd="slow" advTm="207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par>
                                <p:cTn id="25" presetID="22" presetClass="entr" presetSubtype="4" fill="hold" grpId="0" nodeType="with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24" grpId="0" animBg="1"/>
      <p:bldP spid="25" grpId="0" animBg="1"/>
      <p:bldP spid="26" grpId="0" animBg="1"/>
      <p:bldP spid="27" grpId="0"/>
      <p:bldP spid="28" grpId="0" animBg="1"/>
      <p:bldP spid="29" grpId="0" animBg="1"/>
      <p:bldP spid="32" grpId="0" animBg="1"/>
      <p:bldP spid="30" grpId="0" animBg="1"/>
      <p:bldP spid="33" grpId="0" animBg="1"/>
      <p:bldP spid="3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735740"/>
            <a:ext cx="11740617" cy="821500"/>
          </a:xfrm>
        </p:spPr>
        <p:txBody>
          <a:bodyPr>
            <a:normAutofit/>
          </a:bodyPr>
          <a:lstStyle/>
          <a:p>
            <a:r>
              <a:rPr lang="en-IN" dirty="0"/>
              <a:t>Sub-Gradient Descent</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82</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992086"/>
                <a:ext cx="11740617" cy="4696232"/>
              </a:xfrm>
            </p:spPr>
            <p:txBody>
              <a:bodyPr>
                <a:noAutofit/>
              </a:bodyPr>
              <a:lstStyle/>
              <a:p>
                <a:r>
                  <a:rPr lang="en-IN" dirty="0"/>
                  <a:t>Suppose we have a non-differentiable function </a:t>
                </a:r>
                <a14:m>
                  <m:oMath xmlns:m="http://schemas.openxmlformats.org/officeDocument/2006/math">
                    <m:r>
                      <a:rPr lang="en-IN" i="1" smtClean="0">
                        <a:latin typeface="Cambria Math" panose="02040503050406030204" pitchFamily="18" charset="0"/>
                      </a:rPr>
                      <m:t>𝐿</m:t>
                    </m:r>
                    <m:r>
                      <a:rPr lang="en-IN" b="0" i="1" smtClean="0">
                        <a:latin typeface="Cambria Math" panose="02040503050406030204" pitchFamily="18" charset="0"/>
                      </a:rPr>
                      <m:t>(</m:t>
                    </m:r>
                    <m:r>
                      <a:rPr lang="en-IN" b="1" i="1" smtClean="0">
                        <a:latin typeface="Cambria Math" panose="02040503050406030204" pitchFamily="18" charset="0"/>
                      </a:rPr>
                      <m:t>𝒘</m:t>
                    </m:r>
                    <m:r>
                      <a:rPr lang="en-IN" b="0" i="1" smtClean="0">
                        <a:latin typeface="Cambria Math" panose="02040503050406030204" pitchFamily="18" charset="0"/>
                      </a:rPr>
                      <m:t>)</m:t>
                    </m:r>
                  </m:oMath>
                </a14:m>
                <a:r>
                  <a:rPr lang="en-IN" dirty="0"/>
                  <a:t>. </a:t>
                </a:r>
              </a:p>
              <a:p>
                <a:r>
                  <a:rPr lang="en-US" dirty="0"/>
                  <a:t>Then we may take a sub-gradient </a:t>
                </a:r>
                <a14:m>
                  <m:oMath xmlns:m="http://schemas.openxmlformats.org/officeDocument/2006/math">
                    <m:sSup>
                      <m:sSupPr>
                        <m:ctrlPr>
                          <a:rPr lang="en-IN" sz="2000" i="1">
                            <a:latin typeface="Cambria Math" panose="02040503050406030204" pitchFamily="18" charset="0"/>
                          </a:rPr>
                        </m:ctrlPr>
                      </m:sSupPr>
                      <m:e>
                        <m:r>
                          <a:rPr lang="en-IN" sz="2000" b="1" i="1">
                            <a:latin typeface="Cambria Math" panose="02040503050406030204" pitchFamily="18" charset="0"/>
                          </a:rPr>
                          <m:t>𝒈</m:t>
                        </m:r>
                      </m:e>
                      <m:sup>
                        <m:r>
                          <a:rPr lang="en-IN" sz="2000" i="1">
                            <a:latin typeface="Cambria Math" panose="02040503050406030204" pitchFamily="18" charset="0"/>
                          </a:rPr>
                          <m:t>(</m:t>
                        </m:r>
                        <m:r>
                          <a:rPr lang="en-IN" sz="2000" i="1">
                            <a:latin typeface="Cambria Math" panose="02040503050406030204" pitchFamily="18" charset="0"/>
                          </a:rPr>
                          <m:t>𝑡</m:t>
                        </m:r>
                        <m:r>
                          <a:rPr lang="en-IN" sz="2000" i="1">
                            <a:latin typeface="Cambria Math" panose="02040503050406030204" pitchFamily="18" charset="0"/>
                          </a:rPr>
                          <m:t>)</m:t>
                        </m:r>
                      </m:sup>
                    </m:sSup>
                    <m:r>
                      <a:rPr lang="en-IN" sz="2000" i="1">
                        <a:latin typeface="Cambria Math" panose="02040503050406030204" pitchFamily="18" charset="0"/>
                      </a:rPr>
                      <m:t>∈</m:t>
                    </m:r>
                    <m:r>
                      <a:rPr lang="en-IN" sz="2000" i="1">
                        <a:latin typeface="Cambria Math" panose="02040503050406030204" pitchFamily="18" charset="0"/>
                      </a:rPr>
                      <m:t>𝜕</m:t>
                    </m:r>
                    <m:r>
                      <a:rPr lang="en-IN" sz="2000" i="1">
                        <a:latin typeface="Cambria Math" panose="02040503050406030204" pitchFamily="18" charset="0"/>
                      </a:rPr>
                      <m:t>𝐿</m:t>
                    </m:r>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b="1" i="1">
                            <a:latin typeface="Cambria Math" panose="02040503050406030204" pitchFamily="18" charset="0"/>
                          </a:rPr>
                          <m:t>𝒘</m:t>
                        </m:r>
                      </m:e>
                      <m:sup>
                        <m:r>
                          <a:rPr lang="en-IN" sz="2000" i="1">
                            <a:latin typeface="Cambria Math" panose="02040503050406030204" pitchFamily="18" charset="0"/>
                          </a:rPr>
                          <m:t>(</m:t>
                        </m:r>
                        <m:r>
                          <a:rPr lang="en-IN" sz="2000" i="1">
                            <a:latin typeface="Cambria Math" panose="02040503050406030204" pitchFamily="18" charset="0"/>
                          </a:rPr>
                          <m:t>𝑡</m:t>
                        </m:r>
                        <m:r>
                          <a:rPr lang="en-IN" sz="2000" i="1">
                            <a:latin typeface="Cambria Math" panose="02040503050406030204" pitchFamily="18" charset="0"/>
                          </a:rPr>
                          <m:t>)</m:t>
                        </m:r>
                      </m:sup>
                    </m:sSup>
                    <m:r>
                      <a:rPr lang="en-IN" sz="2000" i="1">
                        <a:latin typeface="Cambria Math" panose="02040503050406030204" pitchFamily="18" charset="0"/>
                      </a:rPr>
                      <m:t>)</m:t>
                    </m:r>
                  </m:oMath>
                </a14:m>
                <a:r>
                  <a:rPr lang="en-US" dirty="0"/>
                  <a:t> at </a:t>
                </a:r>
                <a14:m>
                  <m:oMath xmlns:m="http://schemas.openxmlformats.org/officeDocument/2006/math">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𝑤</m:t>
                        </m:r>
                      </m:e>
                      <m:sup>
                        <m:r>
                          <a:rPr lang="en-IN" b="0" i="1" dirty="0" smtClean="0">
                            <a:latin typeface="Cambria Math" panose="02040503050406030204" pitchFamily="18" charset="0"/>
                          </a:rPr>
                          <m:t>𝑡</m:t>
                        </m:r>
                      </m:sup>
                    </m:sSup>
                  </m:oMath>
                </a14:m>
                <a:r>
                  <a:rPr lang="en-US" dirty="0"/>
                  <a:t> instead of the gradient.  </a:t>
                </a:r>
              </a:p>
              <a:p>
                <a:r>
                  <a:rPr lang="en-US" dirty="0"/>
                  <a:t> </a:t>
                </a:r>
                <a:r>
                  <a:rPr lang="en-IN" dirty="0"/>
                  <a:t>Sub-gradient descent is almost identical to GD except we use sub-gradients.</a:t>
                </a:r>
                <a:endParaRPr lang="en-GB" dirty="0"/>
              </a:p>
              <a:p>
                <a:pPr marL="0" indent="0">
                  <a:buNone/>
                </a:pPr>
                <a:endParaRPr lang="en-GB" u="sng" dirty="0">
                  <a:solidFill>
                    <a:srgbClr val="FF0000"/>
                  </a:solidFill>
                </a:endParaRPr>
              </a:p>
              <a:p>
                <a:pPr>
                  <a:buFont typeface="Wingdings" panose="05000000000000000000" pitchFamily="2" charset="2"/>
                  <a:buChar char="§"/>
                </a:pPr>
                <a:endParaRPr lang="en-GB" sz="1000" dirty="0"/>
              </a:p>
              <a:p>
                <a:pPr marL="0" indent="0">
                  <a:buNone/>
                </a:pPr>
                <a:endParaRPr lang="en-GB" sz="1100" dirty="0"/>
              </a:p>
              <a:p>
                <a:pPr marL="0" indent="0">
                  <a:buNone/>
                </a:pPr>
                <a:endParaRPr lang="en-GB" sz="1100" dirty="0"/>
              </a:p>
              <a:p>
                <a:pPr marL="0" indent="0">
                  <a:buNone/>
                </a:pPr>
                <a:endParaRPr lang="en-GB" sz="1100" dirty="0"/>
              </a:p>
              <a:p>
                <a:pPr marL="0" indent="0">
                  <a:buNone/>
                </a:pPr>
                <a:endParaRPr lang="en-GB" sz="1100" dirty="0"/>
              </a:p>
              <a:p>
                <a:pPr marL="0" indent="0">
                  <a:buNone/>
                </a:pPr>
                <a:endParaRPr lang="en-GB" sz="1100" dirty="0">
                  <a:latin typeface="Abadi Extra Light" panose="020B0204020104020204" pitchFamily="34" charset="0"/>
                </a:endParaRPr>
              </a:p>
            </p:txBody>
          </p:sp>
        </mc:Choice>
        <mc:Fallback xmlns="">
          <p:sp>
            <p:nvSpPr>
              <p:cNvPr id="4" name="Content Placeholder 2">
                <a:extLst>
                  <a:ext uri="{FF2B5EF4-FFF2-40B4-BE49-F238E27FC236}">
                    <a16:creationId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992086"/>
                <a:ext cx="11740617" cy="4696232"/>
              </a:xfrm>
              <a:blipFill>
                <a:blip r:embed="rId3"/>
                <a:stretch>
                  <a:fillRect l="-571" t="-909"/>
                </a:stretch>
              </a:blipFill>
            </p:spPr>
            <p:txBody>
              <a:bodyPr/>
              <a:lstStyle/>
              <a:p>
                <a:r>
                  <a:rPr lang="en-IN">
                    <a:noFill/>
                  </a:rPr>
                  <a:t> </a:t>
                </a:r>
              </a:p>
            </p:txBody>
          </p:sp>
        </mc:Fallback>
      </mc:AlternateContent>
      <p:sp>
        <p:nvSpPr>
          <p:cNvPr id="7" name="Rectangle: Rounded Corners 6">
            <a:extLst>
              <a:ext uri="{FF2B5EF4-FFF2-40B4-BE49-F238E27FC236}">
                <a16:creationId xmlns:a16="http://schemas.microsoft.com/office/drawing/2014/main" id="{FD312D14-472E-4C08-B19A-C6DDD937392E}"/>
              </a:ext>
            </a:extLst>
          </p:cNvPr>
          <p:cNvSpPr/>
          <p:nvPr/>
        </p:nvSpPr>
        <p:spPr>
          <a:xfrm>
            <a:off x="1513114" y="3429000"/>
            <a:ext cx="8083373" cy="3225520"/>
          </a:xfrm>
          <a:prstGeom prst="roundRect">
            <a:avLst/>
          </a:prstGeom>
          <a:solidFill>
            <a:schemeClr val="accent1">
              <a:alpha val="0"/>
            </a:schemeClr>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21AFB4-BF86-419F-97A0-109E4543B3BC}"/>
                  </a:ext>
                </a:extLst>
              </p:cNvPr>
              <p:cNvSpPr txBox="1"/>
              <p:nvPr/>
            </p:nvSpPr>
            <p:spPr>
              <a:xfrm>
                <a:off x="1752600" y="3341913"/>
                <a:ext cx="8294914" cy="3354636"/>
              </a:xfrm>
              <a:prstGeom prst="rect">
                <a:avLst/>
              </a:prstGeom>
              <a:noFill/>
            </p:spPr>
            <p:txBody>
              <a:bodyPr wrap="square" rtlCol="0">
                <a:spAutoFit/>
              </a:bodyPr>
              <a:lstStyle/>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Initialize </a:t>
                </a:r>
                <a14:m>
                  <m:oMath xmlns:m="http://schemas.openxmlformats.org/officeDocument/2006/math">
                    <m:r>
                      <a:rPr lang="en-IN" sz="2400" b="1" i="1" dirty="0">
                        <a:latin typeface="Cambria Math" panose="02040503050406030204" pitchFamily="18" charset="0"/>
                      </a:rPr>
                      <m:t>𝒘</m:t>
                    </m:r>
                  </m:oMath>
                </a14:m>
                <a:r>
                  <a:rPr lang="en-IN" sz="2400" dirty="0"/>
                  <a:t> as </a:t>
                </a:r>
                <a14:m>
                  <m:oMath xmlns:m="http://schemas.openxmlformats.org/officeDocument/2006/math">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(0)</m:t>
                        </m:r>
                      </m:sup>
                    </m:sSup>
                  </m:oMath>
                </a14:m>
                <a:endParaRPr lang="en-IN" sz="2400" dirty="0"/>
              </a:p>
              <a:p>
                <a:pPr marL="285750" indent="-285750">
                  <a:buFont typeface="Wingdings" panose="05000000000000000000" pitchFamily="2" charset="2"/>
                  <a:buChar char="§"/>
                </a:pPr>
                <a:r>
                  <a:rPr lang="en-IN" sz="2400" dirty="0"/>
                  <a:t>For iteration </a:t>
                </a:r>
                <a14:m>
                  <m:oMath xmlns:m="http://schemas.openxmlformats.org/officeDocument/2006/math">
                    <m:r>
                      <a:rPr lang="en-IN" sz="2400" i="1" dirty="0">
                        <a:latin typeface="Cambria Math" panose="02040503050406030204" pitchFamily="18" charset="0"/>
                      </a:rPr>
                      <m:t>𝑡</m:t>
                    </m:r>
                    <m:r>
                      <a:rPr lang="en-IN" sz="2400" i="1" dirty="0">
                        <a:latin typeface="Cambria Math" panose="02040503050406030204" pitchFamily="18" charset="0"/>
                      </a:rPr>
                      <m:t>=0,1,2,… </m:t>
                    </m:r>
                  </m:oMath>
                </a14:m>
                <a:r>
                  <a:rPr lang="en-IN" sz="2400" dirty="0"/>
                  <a:t>(or until convergence)</a:t>
                </a:r>
              </a:p>
              <a:p>
                <a:pPr marL="742950" lvl="1" indent="-285750">
                  <a:buFont typeface="Wingdings" panose="05000000000000000000" pitchFamily="2" charset="2"/>
                  <a:buChar char="§"/>
                </a:pPr>
                <a:r>
                  <a:rPr lang="en-IN" sz="2400" dirty="0"/>
                  <a:t>Calculate the sub-gradient </a:t>
                </a:r>
                <a14:m>
                  <m:oMath xmlns:m="http://schemas.openxmlformats.org/officeDocument/2006/math">
                    <m:sSup>
                      <m:sSupPr>
                        <m:ctrlPr>
                          <a:rPr lang="en-IN" sz="2400" i="1">
                            <a:latin typeface="Cambria Math" panose="02040503050406030204" pitchFamily="18" charset="0"/>
                          </a:rPr>
                        </m:ctrlPr>
                      </m:sSupPr>
                      <m:e>
                        <m:r>
                          <a:rPr lang="en-IN" sz="2400" b="1" i="1">
                            <a:latin typeface="Cambria Math" panose="02040503050406030204" pitchFamily="18" charset="0"/>
                          </a:rPr>
                          <m:t>𝒈</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r>
                      <a:rPr lang="en-IN" sz="2400" b="0" i="1" smtClean="0">
                        <a:latin typeface="Cambria Math" panose="02040503050406030204" pitchFamily="18" charset="0"/>
                      </a:rPr>
                      <m:t>∈</m:t>
                    </m:r>
                    <m:r>
                      <a:rPr lang="en-IN" sz="2400" b="0" i="1" smtClean="0">
                        <a:latin typeface="Cambria Math" panose="02040503050406030204" pitchFamily="18" charset="0"/>
                      </a:rPr>
                      <m:t>𝜕</m:t>
                    </m:r>
                    <m:r>
                      <a:rPr lang="en-IN" sz="2400" b="0" i="1" smtClean="0">
                        <a:latin typeface="Cambria Math" panose="02040503050406030204" pitchFamily="18" charset="0"/>
                      </a:rPr>
                      <m:t>𝐿</m:t>
                    </m:r>
                    <m:r>
                      <a:rPr lang="en-IN" sz="2400" b="0" i="1" smtClean="0">
                        <a:latin typeface="Cambria Math" panose="02040503050406030204" pitchFamily="18" charset="0"/>
                      </a:rPr>
                      <m:t>(</m:t>
                    </m:r>
                    <m:sSup>
                      <m:sSupPr>
                        <m:ctrlPr>
                          <a:rPr lang="en-IN" sz="2400" i="1">
                            <a:latin typeface="Cambria Math" panose="02040503050406030204" pitchFamily="18" charset="0"/>
                          </a:rPr>
                        </m:ctrlPr>
                      </m:sSupPr>
                      <m:e>
                        <m:r>
                          <a:rPr lang="en-IN" sz="2400" b="1" i="1">
                            <a:latin typeface="Cambria Math" panose="02040503050406030204" pitchFamily="18" charset="0"/>
                          </a:rPr>
                          <m:t>𝒘</m:t>
                        </m:r>
                      </m:e>
                      <m:sup>
                        <m:r>
                          <a:rPr lang="en-IN" sz="2400" i="1">
                            <a:latin typeface="Cambria Math" panose="02040503050406030204" pitchFamily="18" charset="0"/>
                          </a:rPr>
                          <m:t>(</m:t>
                        </m:r>
                        <m:r>
                          <a:rPr lang="en-IN" sz="2400" i="1">
                            <a:latin typeface="Cambria Math" panose="02040503050406030204" pitchFamily="18" charset="0"/>
                          </a:rPr>
                          <m:t>𝑡</m:t>
                        </m:r>
                        <m:r>
                          <a:rPr lang="en-IN" sz="2400" i="1">
                            <a:latin typeface="Cambria Math" panose="02040503050406030204" pitchFamily="18" charset="0"/>
                          </a:rPr>
                          <m:t>)</m:t>
                        </m:r>
                      </m:sup>
                    </m:sSup>
                    <m:r>
                      <a:rPr lang="en-IN" sz="2400" b="0" i="1" smtClean="0">
                        <a:latin typeface="Cambria Math" panose="02040503050406030204" pitchFamily="18" charset="0"/>
                      </a:rPr>
                      <m:t>)</m:t>
                    </m:r>
                  </m:oMath>
                </a14:m>
                <a:endParaRPr lang="en-IN" sz="2400" dirty="0"/>
              </a:p>
              <a:p>
                <a:pPr marL="742950" lvl="1" indent="-285750">
                  <a:buFont typeface="Wingdings" panose="05000000000000000000" pitchFamily="2" charset="2"/>
                  <a:buChar char="§"/>
                </a:pPr>
                <a:r>
                  <a:rPr lang="en-IN" sz="2400" dirty="0"/>
                  <a:t>Set the learning rate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𝜂</m:t>
                        </m:r>
                      </m:e>
                      <m:sub>
                        <m:r>
                          <a:rPr lang="en-IN" sz="2400" i="1">
                            <a:latin typeface="Cambria Math" panose="02040503050406030204" pitchFamily="18" charset="0"/>
                          </a:rPr>
                          <m:t>𝑡</m:t>
                        </m:r>
                      </m:sub>
                    </m:sSub>
                  </m:oMath>
                </a14:m>
                <a:r>
                  <a:rPr lang="en-IN" sz="2400" dirty="0"/>
                  <a:t> </a:t>
                </a:r>
              </a:p>
              <a:p>
                <a:pPr marL="742950" lvl="1" indent="-285750">
                  <a:buFont typeface="Wingdings" panose="05000000000000000000" pitchFamily="2" charset="2"/>
                  <a:buChar char="§"/>
                </a:pPr>
                <a:r>
                  <a:rPr lang="en-IN" sz="2400" dirty="0"/>
                  <a:t>Move in the </a:t>
                </a:r>
                <a:r>
                  <a:rPr lang="en-IN" sz="2400" u="sng" dirty="0">
                    <a:solidFill>
                      <a:srgbClr val="FF0000"/>
                    </a:solidFill>
                  </a:rPr>
                  <a:t>opposite</a:t>
                </a:r>
                <a:r>
                  <a:rPr lang="en-IN" sz="2400" dirty="0">
                    <a:solidFill>
                      <a:srgbClr val="FF0000"/>
                    </a:solidFill>
                  </a:rPr>
                  <a:t> direction of </a:t>
                </a:r>
                <a:r>
                  <a:rPr lang="en-IN" sz="2400" dirty="0" err="1">
                    <a:solidFill>
                      <a:srgbClr val="FF0000"/>
                    </a:solidFill>
                  </a:rPr>
                  <a:t>subgradient</a:t>
                </a:r>
                <a:endParaRPr lang="en-IN" sz="2400" dirty="0">
                  <a:solidFill>
                    <a:srgbClr val="FF0000"/>
                  </a:solidFill>
                </a:endParaRPr>
              </a:p>
              <a:p>
                <a:endParaRPr lang="en-IN" sz="2400" dirty="0"/>
              </a:p>
              <a:p>
                <a:endParaRPr lang="en-IN" dirty="0">
                  <a:latin typeface="Abadi Extra Light" panose="020B0204020104020204" pitchFamily="34" charset="0"/>
                </a:endParaRPr>
              </a:p>
            </p:txBody>
          </p:sp>
        </mc:Choice>
        <mc:Fallback xmlns="">
          <p:sp>
            <p:nvSpPr>
              <p:cNvPr id="8" name="TextBox 7">
                <a:extLst>
                  <a:ext uri="{FF2B5EF4-FFF2-40B4-BE49-F238E27FC236}">
                    <a16:creationId xmlns:a16="http://schemas.microsoft.com/office/drawing/2014/main" id="{F721AFB4-BF86-419F-97A0-109E4543B3BC}"/>
                  </a:ext>
                </a:extLst>
              </p:cNvPr>
              <p:cNvSpPr txBox="1">
                <a:spLocks noRot="1" noChangeAspect="1" noMove="1" noResize="1" noEditPoints="1" noAdjustHandles="1" noChangeArrowheads="1" noChangeShapeType="1" noTextEdit="1"/>
              </p:cNvSpPr>
              <p:nvPr/>
            </p:nvSpPr>
            <p:spPr>
              <a:xfrm>
                <a:off x="1752600" y="3341913"/>
                <a:ext cx="8294914" cy="3354636"/>
              </a:xfrm>
              <a:prstGeom prst="rect">
                <a:avLst/>
              </a:prstGeom>
              <a:blipFill>
                <a:blip r:embed="rId4"/>
                <a:stretch>
                  <a:fillRect l="-1029"/>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6E59CBCB-D9A4-451E-A0AA-545D3A27D51E}"/>
              </a:ext>
            </a:extLst>
          </p:cNvPr>
          <p:cNvSpPr txBox="1"/>
          <p:nvPr/>
        </p:nvSpPr>
        <p:spPr>
          <a:xfrm>
            <a:off x="3884460" y="3442405"/>
            <a:ext cx="3821880" cy="584775"/>
          </a:xfrm>
          <a:prstGeom prst="rect">
            <a:avLst/>
          </a:prstGeom>
          <a:noFill/>
        </p:spPr>
        <p:txBody>
          <a:bodyPr wrap="none" rtlCol="0">
            <a:spAutoFit/>
          </a:bodyPr>
          <a:lstStyle/>
          <a:p>
            <a:r>
              <a:rPr lang="en-IN" sz="3200" dirty="0"/>
              <a:t>Sub-Gradient Descent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44C3CD-3F8C-40CD-A1DF-94D1AD2C6A8A}"/>
                  </a:ext>
                </a:extLst>
              </p:cNvPr>
              <p:cNvSpPr txBox="1"/>
              <p:nvPr/>
            </p:nvSpPr>
            <p:spPr>
              <a:xfrm>
                <a:off x="3503524" y="5956011"/>
                <a:ext cx="5643321" cy="448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800" i="1" smtClean="0">
                              <a:latin typeface="Cambria Math" panose="02040503050406030204" pitchFamily="18" charset="0"/>
                            </a:rPr>
                          </m:ctrlPr>
                        </m:sSupPr>
                        <m:e>
                          <m:r>
                            <a:rPr lang="en-IN" sz="2800" b="1" i="1">
                              <a:latin typeface="Cambria Math" panose="02040503050406030204" pitchFamily="18" charset="0"/>
                            </a:rPr>
                            <m:t>𝒘</m:t>
                          </m:r>
                        </m:e>
                        <m:sup>
                          <m:r>
                            <a:rPr lang="en-IN" sz="2800" i="1">
                              <a:latin typeface="Cambria Math" panose="02040503050406030204" pitchFamily="18" charset="0"/>
                            </a:rPr>
                            <m:t>(</m:t>
                          </m:r>
                          <m:r>
                            <a:rPr lang="en-IN" sz="2800" i="1">
                              <a:latin typeface="Cambria Math" panose="02040503050406030204" pitchFamily="18" charset="0"/>
                            </a:rPr>
                            <m:t>𝑡</m:t>
                          </m:r>
                          <m:r>
                            <a:rPr lang="en-IN" sz="2800" b="0" i="1" smtClean="0">
                              <a:latin typeface="Cambria Math" panose="02040503050406030204" pitchFamily="18" charset="0"/>
                            </a:rPr>
                            <m:t>+1</m:t>
                          </m:r>
                          <m:r>
                            <a:rPr lang="en-IN" sz="2800" i="1">
                              <a:latin typeface="Cambria Math" panose="02040503050406030204" pitchFamily="18" charset="0"/>
                            </a:rPr>
                            <m:t>)</m:t>
                          </m:r>
                        </m:sup>
                      </m:sSup>
                      <m:r>
                        <a:rPr lang="en-IN" sz="2800" i="1">
                          <a:latin typeface="Cambria Math" panose="02040503050406030204" pitchFamily="18" charset="0"/>
                        </a:rPr>
                        <m:t>= </m:t>
                      </m:r>
                      <m:sSup>
                        <m:sSupPr>
                          <m:ctrlPr>
                            <a:rPr lang="en-IN" sz="2800" i="1">
                              <a:latin typeface="Cambria Math" panose="02040503050406030204" pitchFamily="18" charset="0"/>
                            </a:rPr>
                          </m:ctrlPr>
                        </m:sSupPr>
                        <m:e>
                          <m:r>
                            <a:rPr lang="en-IN" sz="2800" b="1" i="1">
                              <a:latin typeface="Cambria Math" panose="02040503050406030204" pitchFamily="18" charset="0"/>
                            </a:rPr>
                            <m:t>𝒘</m:t>
                          </m:r>
                        </m:e>
                        <m:sup>
                          <m:r>
                            <a:rPr lang="en-IN" sz="2800" i="1">
                              <a:latin typeface="Cambria Math" panose="02040503050406030204" pitchFamily="18" charset="0"/>
                            </a:rPr>
                            <m:t>(</m:t>
                          </m:r>
                          <m:r>
                            <a:rPr lang="en-IN" sz="2800" i="1">
                              <a:latin typeface="Cambria Math" panose="02040503050406030204" pitchFamily="18" charset="0"/>
                            </a:rPr>
                            <m:t>𝑡</m:t>
                          </m:r>
                          <m:r>
                            <a:rPr lang="en-IN" sz="2800" i="1">
                              <a:latin typeface="Cambria Math" panose="02040503050406030204" pitchFamily="18" charset="0"/>
                            </a:rPr>
                            <m:t>)</m:t>
                          </m:r>
                        </m:sup>
                      </m:sSup>
                      <m:r>
                        <a:rPr lang="en-IN" sz="2800" i="1" smtClean="0">
                          <a:solidFill>
                            <a:srgbClr val="FF0000"/>
                          </a:solidFill>
                          <a:latin typeface="Cambria Math" panose="02040503050406030204" pitchFamily="18" charset="0"/>
                        </a:rPr>
                        <m:t>−</m:t>
                      </m:r>
                      <m:sSub>
                        <m:sSubPr>
                          <m:ctrlPr>
                            <a:rPr lang="en-IN" sz="2800" i="1">
                              <a:solidFill>
                                <a:srgbClr val="FF0000"/>
                              </a:solidFill>
                              <a:latin typeface="Cambria Math" panose="02040503050406030204" pitchFamily="18" charset="0"/>
                            </a:rPr>
                          </m:ctrlPr>
                        </m:sSubPr>
                        <m:e>
                          <m:r>
                            <a:rPr lang="en-IN" sz="2800" i="1">
                              <a:solidFill>
                                <a:srgbClr val="FF0000"/>
                              </a:solidFill>
                              <a:latin typeface="Cambria Math" panose="02040503050406030204" pitchFamily="18" charset="0"/>
                            </a:rPr>
                            <m:t>𝜂</m:t>
                          </m:r>
                        </m:e>
                        <m:sub>
                          <m:r>
                            <a:rPr lang="en-IN" sz="2800" i="1">
                              <a:solidFill>
                                <a:srgbClr val="FF0000"/>
                              </a:solidFill>
                              <a:latin typeface="Cambria Math" panose="02040503050406030204" pitchFamily="18" charset="0"/>
                            </a:rPr>
                            <m:t>𝑡</m:t>
                          </m:r>
                        </m:sub>
                      </m:sSub>
                      <m:sSup>
                        <m:sSupPr>
                          <m:ctrlPr>
                            <a:rPr lang="en-IN" sz="2800" i="1" smtClean="0">
                              <a:solidFill>
                                <a:srgbClr val="FF0000"/>
                              </a:solidFill>
                              <a:latin typeface="Cambria Math" panose="02040503050406030204" pitchFamily="18" charset="0"/>
                            </a:rPr>
                          </m:ctrlPr>
                        </m:sSupPr>
                        <m:e>
                          <m:r>
                            <a:rPr lang="en-IN" sz="2800" b="1" i="1" smtClean="0">
                              <a:solidFill>
                                <a:srgbClr val="FF0000"/>
                              </a:solidFill>
                              <a:latin typeface="Cambria Math" panose="02040503050406030204" pitchFamily="18" charset="0"/>
                            </a:rPr>
                            <m:t>𝒈</m:t>
                          </m:r>
                        </m:e>
                        <m:sup>
                          <m:r>
                            <a:rPr lang="en-IN" sz="2800" b="0" i="1" smtClean="0">
                              <a:solidFill>
                                <a:srgbClr val="FF0000"/>
                              </a:solidFill>
                              <a:latin typeface="Cambria Math" panose="02040503050406030204" pitchFamily="18" charset="0"/>
                            </a:rPr>
                            <m:t>(</m:t>
                          </m:r>
                          <m:r>
                            <a:rPr lang="en-IN" sz="2800" b="0" i="1" smtClean="0">
                              <a:solidFill>
                                <a:srgbClr val="FF0000"/>
                              </a:solidFill>
                              <a:latin typeface="Cambria Math" panose="02040503050406030204" pitchFamily="18" charset="0"/>
                            </a:rPr>
                            <m:t>𝑡</m:t>
                          </m:r>
                          <m:r>
                            <a:rPr lang="en-IN" sz="2800" b="0" i="1" smtClean="0">
                              <a:solidFill>
                                <a:srgbClr val="FF0000"/>
                              </a:solidFill>
                              <a:latin typeface="Cambria Math" panose="02040503050406030204" pitchFamily="18" charset="0"/>
                            </a:rPr>
                            <m:t>)</m:t>
                          </m:r>
                        </m:sup>
                      </m:sSup>
                    </m:oMath>
                  </m:oMathPara>
                </a14:m>
                <a:endParaRPr lang="en-IN" sz="3600" dirty="0"/>
              </a:p>
            </p:txBody>
          </p:sp>
        </mc:Choice>
        <mc:Fallback xmlns="">
          <p:sp>
            <p:nvSpPr>
              <p:cNvPr id="10" name="TextBox 9">
                <a:extLst>
                  <a:ext uri="{FF2B5EF4-FFF2-40B4-BE49-F238E27FC236}">
                    <a16:creationId xmlns:a16="http://schemas.microsoft.com/office/drawing/2014/main" id="{4C44C3CD-3F8C-40CD-A1DF-94D1AD2C6A8A}"/>
                  </a:ext>
                </a:extLst>
              </p:cNvPr>
              <p:cNvSpPr txBox="1">
                <a:spLocks noRot="1" noChangeAspect="1" noMove="1" noResize="1" noEditPoints="1" noAdjustHandles="1" noChangeArrowheads="1" noChangeShapeType="1" noTextEdit="1"/>
              </p:cNvSpPr>
              <p:nvPr/>
            </p:nvSpPr>
            <p:spPr>
              <a:xfrm>
                <a:off x="3503524" y="5956011"/>
                <a:ext cx="5643321" cy="448777"/>
              </a:xfrm>
              <a:prstGeom prst="rect">
                <a:avLst/>
              </a:prstGeom>
              <a:blipFill>
                <a:blip r:embed="rId5"/>
                <a:stretch>
                  <a:fillRect/>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1345522783"/>
      </p:ext>
    </p:extLst>
  </p:cSld>
  <p:clrMapOvr>
    <a:masterClrMapping/>
  </p:clrMapOvr>
  <mc:AlternateContent xmlns:mc="http://schemas.openxmlformats.org/markup-compatibility/2006" xmlns:p14="http://schemas.microsoft.com/office/powerpoint/2010/main">
    <mc:Choice Requires="p14">
      <p:transition spd="slow" p14:dur="2000" advTm="79024"/>
    </mc:Choice>
    <mc:Fallback xmlns="">
      <p:transition spd="slow" advTm="79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down)">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2925-C29A-2293-465E-5530D3D95A41}"/>
              </a:ext>
            </a:extLst>
          </p:cNvPr>
          <p:cNvSpPr>
            <a:spLocks noGrp="1"/>
          </p:cNvSpPr>
          <p:nvPr>
            <p:ph type="ctrTitle"/>
          </p:nvPr>
        </p:nvSpPr>
        <p:spPr/>
        <p:txBody>
          <a:bodyPr>
            <a:normAutofit/>
          </a:bodyPr>
          <a:lstStyle/>
          <a:p>
            <a:r>
              <a:rPr lang="en-IN" sz="4400" dirty="0">
                <a:latin typeface="Times New Roman" panose="02020603050405020304" pitchFamily="18" charset="0"/>
                <a:cs typeface="Times New Roman" panose="02020603050405020304" pitchFamily="18" charset="0"/>
              </a:rPr>
              <a:t>Conjugate Gradient method</a:t>
            </a:r>
          </a:p>
        </p:txBody>
      </p:sp>
    </p:spTree>
    <p:extLst>
      <p:ext uri="{BB962C8B-B14F-4D97-AF65-F5344CB8AC3E}">
        <p14:creationId xmlns:p14="http://schemas.microsoft.com/office/powerpoint/2010/main" val="44630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41DD-3339-8B2D-4D04-69F84C682B7F}"/>
              </a:ext>
            </a:extLst>
          </p:cNvPr>
          <p:cNvSpPr>
            <a:spLocks noGrp="1"/>
          </p:cNvSpPr>
          <p:nvPr>
            <p:ph type="title"/>
          </p:nvPr>
        </p:nvSpPr>
        <p:spPr/>
        <p:txBody>
          <a:bodyPr/>
          <a:lstStyle/>
          <a:p>
            <a:r>
              <a:rPr lang="en-IN" b="1" i="0" dirty="0">
                <a:solidFill>
                  <a:srgbClr val="333333"/>
                </a:solidFill>
                <a:effectLst/>
                <a:latin typeface="Helvetica Neue"/>
              </a:rPr>
              <a:t>Mutual Conjugacy</a:t>
            </a:r>
            <a:br>
              <a:rPr lang="en-IN" b="1" i="0" dirty="0">
                <a:solidFill>
                  <a:srgbClr val="333333"/>
                </a:solidFill>
                <a:effectLst/>
                <a:latin typeface="Helvetica Neue"/>
              </a:rPr>
            </a:b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CFDE82-C637-F76D-02E7-BEEC1888B8C1}"/>
                  </a:ext>
                </a:extLst>
              </p:cNvPr>
              <p:cNvSpPr>
                <a:spLocks noGrp="1"/>
              </p:cNvSpPr>
              <p:nvPr>
                <p:ph idx="1"/>
              </p:nvPr>
            </p:nvSpPr>
            <p:spPr/>
            <p:txBody>
              <a:bodyPr/>
              <a:lstStyle/>
              <a:p>
                <a:r>
                  <a:rPr lang="en-US" b="0" i="0" dirty="0">
                    <a:solidFill>
                      <a:srgbClr val="333333"/>
                    </a:solidFill>
                    <a:effectLst/>
                  </a:rPr>
                  <a:t>Suppose we want to find the minimizer of an objective function, having the quadratic form </a:t>
                </a:r>
                <a14:m>
                  <m:oMath xmlns:m="http://schemas.openxmlformats.org/officeDocument/2006/math">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𝑚𝑖𝑛</m:t>
                        </m:r>
                      </m:e>
                      <m:sub>
                        <m:r>
                          <a:rPr lang="en-IN" i="1" dirty="0" err="1" smtClean="0">
                            <a:latin typeface="Cambria Math" panose="02040503050406030204" pitchFamily="18" charset="0"/>
                          </a:rPr>
                          <m:t>𝑥</m:t>
                        </m:r>
                        <m:r>
                          <a:rPr lang="en-IN" b="0" i="1" dirty="0" err="1" smtClean="0">
                            <a:latin typeface="Cambria Math" panose="02040503050406030204" pitchFamily="18" charset="0"/>
                          </a:rPr>
                          <m:t>∈</m:t>
                        </m:r>
                        <m:sSup>
                          <m:sSupPr>
                            <m:ctrlPr>
                              <a:rPr lang="en-IN" b="0" i="1" dirty="0" err="1" smtClean="0">
                                <a:latin typeface="Cambria Math" panose="02040503050406030204" pitchFamily="18" charset="0"/>
                              </a:rPr>
                            </m:ctrlPr>
                          </m:sSupPr>
                          <m:e>
                            <m:r>
                              <a:rPr lang="en-IN" b="0" i="1" dirty="0" err="1" smtClean="0">
                                <a:latin typeface="Cambria Math" panose="02040503050406030204" pitchFamily="18" charset="0"/>
                              </a:rPr>
                              <m:t>𝑅</m:t>
                            </m:r>
                          </m:e>
                          <m:sup>
                            <m:r>
                              <a:rPr lang="en-IN" b="0" i="1" dirty="0" err="1" smtClean="0">
                                <a:latin typeface="Cambria Math" panose="02040503050406030204" pitchFamily="18" charset="0"/>
                              </a:rPr>
                              <m:t>𝑛</m:t>
                            </m:r>
                          </m:sup>
                        </m:sSup>
                      </m:sub>
                    </m:sSub>
                    <m:r>
                      <a:rPr lang="en-IN" i="1" dirty="0" err="1">
                        <a:latin typeface="Cambria Math" panose="02040503050406030204" pitchFamily="18" charset="0"/>
                      </a:rPr>
                      <m:t>𝑓</m:t>
                    </m:r>
                    <m:r>
                      <a:rPr lang="en-IN" i="1" dirty="0">
                        <a:latin typeface="Cambria Math" panose="02040503050406030204" pitchFamily="18" charset="0"/>
                      </a:rPr>
                      <m:t>(</m:t>
                    </m:r>
                    <m:r>
                      <a:rPr lang="en-IN" i="1" dirty="0">
                        <a:latin typeface="Cambria Math" panose="02040503050406030204" pitchFamily="18" charset="0"/>
                      </a:rPr>
                      <m:t>𝑥</m:t>
                    </m:r>
                    <m:r>
                      <a:rPr lang="en-IN" i="1" dirty="0">
                        <a:latin typeface="Cambria Math" panose="02040503050406030204" pitchFamily="18" charset="0"/>
                      </a:rPr>
                      <m:t>)=</m:t>
                    </m:r>
                    <m:f>
                      <m:fPr>
                        <m:ctrlPr>
                          <a:rPr lang="en-IN" b="0" i="1" dirty="0" smtClean="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2</m:t>
                        </m:r>
                      </m:den>
                    </m:f>
                    <m:sSup>
                      <m:sSupPr>
                        <m:ctrlPr>
                          <a:rPr lang="en-IN" b="0" i="1" dirty="0" smtClean="0">
                            <a:latin typeface="Cambria Math" panose="02040503050406030204" pitchFamily="18" charset="0"/>
                          </a:rPr>
                        </m:ctrlPr>
                      </m:sSupPr>
                      <m:e>
                        <m:r>
                          <a:rPr lang="en-IN" i="1" dirty="0">
                            <a:latin typeface="Cambria Math" panose="02040503050406030204" pitchFamily="18" charset="0"/>
                          </a:rPr>
                          <m:t>𝑥</m:t>
                        </m:r>
                      </m:e>
                      <m:sup>
                        <m:r>
                          <a:rPr lang="en-IN" i="1" dirty="0">
                            <a:latin typeface="Cambria Math" panose="02040503050406030204" pitchFamily="18" charset="0"/>
                          </a:rPr>
                          <m:t>𝑇</m:t>
                        </m:r>
                      </m:sup>
                    </m:sSup>
                    <m:r>
                      <a:rPr lang="en-IN" i="1" dirty="0">
                        <a:latin typeface="Cambria Math" panose="02040503050406030204" pitchFamily="18" charset="0"/>
                      </a:rPr>
                      <m:t>𝐴𝑥</m:t>
                    </m:r>
                    <m:r>
                      <a:rPr lang="en-IN" i="1" dirty="0">
                        <a:latin typeface="Cambria Math" panose="02040503050406030204" pitchFamily="18" charset="0"/>
                      </a:rPr>
                      <m:t>−</m:t>
                    </m:r>
                    <m:sSup>
                      <m:sSupPr>
                        <m:ctrlPr>
                          <a:rPr lang="en-IN" b="0" i="1" dirty="0" smtClean="0">
                            <a:latin typeface="Cambria Math" panose="02040503050406030204" pitchFamily="18" charset="0"/>
                          </a:rPr>
                        </m:ctrlPr>
                      </m:sSupPr>
                      <m:e>
                        <m:r>
                          <a:rPr lang="en-IN" i="1" dirty="0">
                            <a:latin typeface="Cambria Math" panose="02040503050406030204" pitchFamily="18" charset="0"/>
                          </a:rPr>
                          <m:t>𝑏</m:t>
                        </m:r>
                      </m:e>
                      <m:sup>
                        <m:r>
                          <a:rPr lang="en-IN" i="1" dirty="0">
                            <a:latin typeface="Cambria Math" panose="02040503050406030204" pitchFamily="18" charset="0"/>
                          </a:rPr>
                          <m:t>𝑇</m:t>
                        </m:r>
                      </m:sup>
                    </m:sSup>
                    <m:r>
                      <a:rPr lang="en-IN" i="1" dirty="0">
                        <a:latin typeface="Cambria Math" panose="02040503050406030204" pitchFamily="18" charset="0"/>
                      </a:rPr>
                      <m:t>𝑥</m:t>
                    </m:r>
                  </m:oMath>
                </a14:m>
                <a:endParaRPr lang="en-IN" dirty="0"/>
              </a:p>
              <a:p>
                <a:r>
                  <a:rPr lang="en-US" b="0" i="0" dirty="0">
                    <a:solidFill>
                      <a:srgbClr val="333333"/>
                    </a:solidFill>
                    <a:effectLst/>
                  </a:rPr>
                  <a:t>For a given symmetric positive definite matrix </a:t>
                </a:r>
                <a14:m>
                  <m:oMath xmlns:m="http://schemas.openxmlformats.org/officeDocument/2006/math">
                    <m:r>
                      <a:rPr lang="en-US" b="0" i="1" dirty="0" smtClean="0">
                        <a:solidFill>
                          <a:srgbClr val="333333"/>
                        </a:solidFill>
                        <a:effectLst/>
                        <a:latin typeface="Cambria Math" panose="02040503050406030204" pitchFamily="18" charset="0"/>
                      </a:rPr>
                      <m:t>𝐴</m:t>
                    </m:r>
                  </m:oMath>
                </a14:m>
                <a:r>
                  <a:rPr lang="en-US" b="0" i="0" dirty="0">
                    <a:solidFill>
                      <a:srgbClr val="333333"/>
                    </a:solidFill>
                    <a:effectLst/>
                  </a:rPr>
                  <a:t>, two vectors  </a:t>
                </a:r>
                <a14:m>
                  <m:oMath xmlns:m="http://schemas.openxmlformats.org/officeDocument/2006/math">
                    <m:r>
                      <a:rPr lang="en-US" b="0" i="1" dirty="0" smtClean="0">
                        <a:solidFill>
                          <a:srgbClr val="333333"/>
                        </a:solidFill>
                        <a:effectLst/>
                        <a:latin typeface="Cambria Math" panose="02040503050406030204" pitchFamily="18" charset="0"/>
                      </a:rPr>
                      <m:t>𝑣</m:t>
                    </m:r>
                    <m:r>
                      <a:rPr lang="en-US" b="0" i="1" dirty="0" smtClean="0">
                        <a:solidFill>
                          <a:srgbClr val="333333"/>
                        </a:solidFill>
                        <a:effectLst/>
                        <a:latin typeface="Cambria Math" panose="02040503050406030204" pitchFamily="18" charset="0"/>
                      </a:rPr>
                      <m:t>,</m:t>
                    </m:r>
                    <m:r>
                      <a:rPr lang="en-US" b="0" i="1" dirty="0" smtClean="0">
                        <a:solidFill>
                          <a:srgbClr val="333333"/>
                        </a:solidFill>
                        <a:effectLst/>
                        <a:latin typeface="Cambria Math" panose="02040503050406030204" pitchFamily="18" charset="0"/>
                      </a:rPr>
                      <m:t>𝑤</m:t>
                    </m:r>
                    <m:r>
                      <a:rPr lang="en-US" b="0" i="1" dirty="0" smtClean="0">
                        <a:solidFill>
                          <a:srgbClr val="333333"/>
                        </a:solidFill>
                        <a:effectLst/>
                        <a:latin typeface="Cambria Math" panose="02040503050406030204" pitchFamily="18" charset="0"/>
                      </a:rPr>
                      <m:t>≠0∈</m:t>
                    </m:r>
                    <m:sSup>
                      <m:sSupPr>
                        <m:ctrlPr>
                          <a:rPr lang="en-IN" b="0" i="1" dirty="0" smtClean="0">
                            <a:solidFill>
                              <a:srgbClr val="333333"/>
                            </a:solidFill>
                            <a:effectLst/>
                            <a:latin typeface="Cambria Math" panose="02040503050406030204" pitchFamily="18" charset="0"/>
                          </a:rPr>
                        </m:ctrlPr>
                      </m:sSupPr>
                      <m:e>
                        <m:r>
                          <a:rPr lang="en-US" b="0" i="1" dirty="0" smtClean="0">
                            <a:solidFill>
                              <a:srgbClr val="333333"/>
                            </a:solidFill>
                            <a:effectLst/>
                            <a:latin typeface="Cambria Math" panose="02040503050406030204" pitchFamily="18" charset="0"/>
                          </a:rPr>
                          <m:t>𝑅</m:t>
                        </m:r>
                      </m:e>
                      <m:sup>
                        <m:r>
                          <a:rPr lang="en-US" b="0" i="1" dirty="0" smtClean="0">
                            <a:solidFill>
                              <a:srgbClr val="333333"/>
                            </a:solidFill>
                            <a:effectLst/>
                            <a:latin typeface="Cambria Math" panose="02040503050406030204" pitchFamily="18" charset="0"/>
                          </a:rPr>
                          <m:t>𝑛</m:t>
                        </m:r>
                      </m:sup>
                    </m:sSup>
                  </m:oMath>
                </a14:m>
                <a:r>
                  <a:rPr lang="en-US" b="0" i="0" dirty="0">
                    <a:solidFill>
                      <a:srgbClr val="333333"/>
                    </a:solidFill>
                    <a:effectLst/>
                  </a:rPr>
                  <a:t> are defined to be </a:t>
                </a:r>
                <a:r>
                  <a:rPr lang="en-US" b="0" i="1" dirty="0">
                    <a:solidFill>
                      <a:srgbClr val="333333"/>
                    </a:solidFill>
                    <a:effectLst/>
                  </a:rPr>
                  <a:t>mutually conjugate</a:t>
                </a:r>
                <a:r>
                  <a:rPr lang="en-US" dirty="0">
                    <a:solidFill>
                      <a:srgbClr val="333333"/>
                    </a:solidFill>
                  </a:rPr>
                  <a:t> if </a:t>
                </a:r>
                <a14:m>
                  <m:oMath xmlns:m="http://schemas.openxmlformats.org/officeDocument/2006/math">
                    <m:sSup>
                      <m:sSupPr>
                        <m:ctrlPr>
                          <a:rPr lang="en-IN" b="0" i="1" dirty="0" smtClean="0">
                            <a:solidFill>
                              <a:srgbClr val="333333"/>
                            </a:solidFill>
                            <a:latin typeface="Cambria Math" panose="02040503050406030204" pitchFamily="18" charset="0"/>
                          </a:rPr>
                        </m:ctrlPr>
                      </m:sSupPr>
                      <m:e>
                        <m:r>
                          <a:rPr lang="en-US" i="1" dirty="0" smtClean="0">
                            <a:solidFill>
                              <a:srgbClr val="333333"/>
                            </a:solidFill>
                            <a:latin typeface="Cambria Math" panose="02040503050406030204" pitchFamily="18" charset="0"/>
                          </a:rPr>
                          <m:t>𝑣</m:t>
                        </m:r>
                      </m:e>
                      <m:sup>
                        <m:r>
                          <a:rPr lang="en-US" i="1" dirty="0" smtClean="0">
                            <a:solidFill>
                              <a:srgbClr val="333333"/>
                            </a:solidFill>
                            <a:latin typeface="Cambria Math" panose="02040503050406030204" pitchFamily="18" charset="0"/>
                          </a:rPr>
                          <m:t>𝑇</m:t>
                        </m:r>
                      </m:sup>
                    </m:sSup>
                    <m:r>
                      <a:rPr lang="en-US" i="1" dirty="0" smtClean="0">
                        <a:solidFill>
                          <a:srgbClr val="333333"/>
                        </a:solidFill>
                        <a:latin typeface="Cambria Math" panose="02040503050406030204" pitchFamily="18" charset="0"/>
                      </a:rPr>
                      <m:t>𝐴</m:t>
                    </m:r>
                    <m:r>
                      <a:rPr lang="en-IN" b="0" i="1" dirty="0" smtClean="0">
                        <a:solidFill>
                          <a:srgbClr val="333333"/>
                        </a:solidFill>
                        <a:latin typeface="Cambria Math" panose="02040503050406030204" pitchFamily="18" charset="0"/>
                      </a:rPr>
                      <m:t> </m:t>
                    </m:r>
                    <m:r>
                      <a:rPr lang="en-US" i="1" dirty="0" smtClean="0">
                        <a:solidFill>
                          <a:srgbClr val="333333"/>
                        </a:solidFill>
                        <a:latin typeface="Cambria Math" panose="02040503050406030204" pitchFamily="18" charset="0"/>
                      </a:rPr>
                      <m:t>𝑤</m:t>
                    </m:r>
                    <m:r>
                      <a:rPr lang="en-US" i="1" dirty="0">
                        <a:solidFill>
                          <a:srgbClr val="333333"/>
                        </a:solidFill>
                        <a:latin typeface="Cambria Math" panose="02040503050406030204" pitchFamily="18" charset="0"/>
                      </a:rPr>
                      <m:t>=0</m:t>
                    </m:r>
                  </m:oMath>
                </a14:m>
                <a:endParaRPr lang="en-IN" dirty="0"/>
              </a:p>
              <a:p>
                <a:endParaRPr lang="en-IN" dirty="0"/>
              </a:p>
            </p:txBody>
          </p:sp>
        </mc:Choice>
        <mc:Fallback>
          <p:sp>
            <p:nvSpPr>
              <p:cNvPr id="3" name="Content Placeholder 2">
                <a:extLst>
                  <a:ext uri="{FF2B5EF4-FFF2-40B4-BE49-F238E27FC236}">
                    <a16:creationId xmlns:a16="http://schemas.microsoft.com/office/drawing/2014/main" id="{1ECFDE82-C637-F76D-02E7-BEEC1888B8C1}"/>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en-IN">
                    <a:noFill/>
                  </a:rPr>
                  <a:t> </a:t>
                </a:r>
              </a:p>
            </p:txBody>
          </p:sp>
        </mc:Fallback>
      </mc:AlternateContent>
    </p:spTree>
    <p:extLst>
      <p:ext uri="{BB962C8B-B14F-4D97-AF65-F5344CB8AC3E}">
        <p14:creationId xmlns:p14="http://schemas.microsoft.com/office/powerpoint/2010/main" val="1784670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308F-DAF4-6B07-3756-387F07F0D331}"/>
              </a:ext>
            </a:extLst>
          </p:cNvPr>
          <p:cNvSpPr>
            <a:spLocks noGrp="1"/>
          </p:cNvSpPr>
          <p:nvPr>
            <p:ph type="title"/>
          </p:nvPr>
        </p:nvSpPr>
        <p:spPr/>
        <p:txBody>
          <a:bodyPr/>
          <a:lstStyle/>
          <a:p>
            <a:r>
              <a:rPr lang="en-US" b="1" i="0" dirty="0">
                <a:solidFill>
                  <a:srgbClr val="333333"/>
                </a:solidFill>
                <a:effectLst/>
              </a:rPr>
              <a:t>Linear Conjugate Gradient Method</a:t>
            </a:r>
            <a:endParaRPr lang="en-IN" dirty="0"/>
          </a:p>
        </p:txBody>
      </p:sp>
      <p:sp>
        <p:nvSpPr>
          <p:cNvPr id="3" name="Content Placeholder 2">
            <a:extLst>
              <a:ext uri="{FF2B5EF4-FFF2-40B4-BE49-F238E27FC236}">
                <a16:creationId xmlns:a16="http://schemas.microsoft.com/office/drawing/2014/main" id="{070056EC-BED0-40C7-01F3-8414DBDB8334}"/>
              </a:ext>
            </a:extLst>
          </p:cNvPr>
          <p:cNvSpPr>
            <a:spLocks noGrp="1"/>
          </p:cNvSpPr>
          <p:nvPr>
            <p:ph idx="1"/>
          </p:nvPr>
        </p:nvSpPr>
        <p:spPr/>
        <p:txBody>
          <a:bodyPr/>
          <a:lstStyle/>
          <a:p>
            <a:r>
              <a:rPr lang="en-US" b="0" i="0" dirty="0">
                <a:solidFill>
                  <a:srgbClr val="333333"/>
                </a:solidFill>
                <a:effectLst/>
              </a:rPr>
              <a:t>This is an iterative method to solve large linear systems where the coefficient matrices are positive definite. This can be treated as a replacement of the </a:t>
            </a:r>
            <a:r>
              <a:rPr lang="en-US" b="0" i="1" dirty="0">
                <a:solidFill>
                  <a:srgbClr val="333333"/>
                </a:solidFill>
                <a:effectLst/>
              </a:rPr>
              <a:t>Gaussian elimination method</a:t>
            </a:r>
            <a:r>
              <a:rPr lang="en-US" b="0" i="0" dirty="0">
                <a:solidFill>
                  <a:srgbClr val="333333"/>
                </a:solidFill>
                <a:effectLst/>
              </a:rPr>
              <a:t> in numerical analysis.</a:t>
            </a:r>
          </a:p>
          <a:p>
            <a:endParaRPr lang="en-IN" dirty="0"/>
          </a:p>
        </p:txBody>
      </p:sp>
    </p:spTree>
    <p:extLst>
      <p:ext uri="{BB962C8B-B14F-4D97-AF65-F5344CB8AC3E}">
        <p14:creationId xmlns:p14="http://schemas.microsoft.com/office/powerpoint/2010/main" val="4042725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DA22-ECEB-9669-9FD1-91E6A413712B}"/>
              </a:ext>
            </a:extLst>
          </p:cNvPr>
          <p:cNvSpPr>
            <a:spLocks noGrp="1"/>
          </p:cNvSpPr>
          <p:nvPr>
            <p:ph type="title"/>
          </p:nvPr>
        </p:nvSpPr>
        <p:spPr>
          <a:xfrm>
            <a:off x="838200" y="365126"/>
            <a:ext cx="10515600" cy="1104446"/>
          </a:xfrm>
        </p:spPr>
        <p:txBody>
          <a:bodyPr/>
          <a:lstStyle/>
          <a:p>
            <a:r>
              <a:rPr lang="en-IN" b="1" i="0" dirty="0">
                <a:solidFill>
                  <a:srgbClr val="333333"/>
                </a:solidFill>
                <a:effectLst/>
                <a:latin typeface="Helvetica Neue"/>
              </a:rPr>
              <a:t>Conjugate Direction Algorithm</a:t>
            </a:r>
            <a:br>
              <a:rPr lang="en-IN" b="1" i="0" dirty="0">
                <a:solidFill>
                  <a:srgbClr val="333333"/>
                </a:solidFill>
                <a:effectLst/>
                <a:latin typeface="Helvetica Neue"/>
              </a:rPr>
            </a:br>
            <a:r>
              <a:rPr lang="en-IN" sz="2400" b="0" i="1" dirty="0">
                <a:solidFill>
                  <a:srgbClr val="333333"/>
                </a:solidFill>
                <a:effectLst/>
                <a:latin typeface="Helvetica Neue"/>
              </a:rPr>
              <a:t>linear conjugate gradient algorithm </a:t>
            </a:r>
            <a:endParaRPr lang="en-IN" sz="2400" dirty="0"/>
          </a:p>
        </p:txBody>
      </p:sp>
      <p:pic>
        <p:nvPicPr>
          <p:cNvPr id="4" name="Content Placeholder 3">
            <a:extLst>
              <a:ext uri="{FF2B5EF4-FFF2-40B4-BE49-F238E27FC236}">
                <a16:creationId xmlns:a16="http://schemas.microsoft.com/office/drawing/2014/main" id="{ABF481C0-42A1-B45E-249B-6B885EC73CDA}"/>
              </a:ext>
            </a:extLst>
          </p:cNvPr>
          <p:cNvPicPr>
            <a:picLocks noGrp="1" noChangeAspect="1"/>
          </p:cNvPicPr>
          <p:nvPr>
            <p:ph idx="1"/>
          </p:nvPr>
        </p:nvPicPr>
        <p:blipFill>
          <a:blip r:embed="rId2"/>
          <a:stretch>
            <a:fillRect/>
          </a:stretch>
        </p:blipFill>
        <p:spPr>
          <a:xfrm>
            <a:off x="3295649" y="1469571"/>
            <a:ext cx="6719207" cy="5142250"/>
          </a:xfrm>
          <a:prstGeom prst="rect">
            <a:avLst/>
          </a:prstGeom>
        </p:spPr>
      </p:pic>
    </p:spTree>
    <p:extLst>
      <p:ext uri="{BB962C8B-B14F-4D97-AF65-F5344CB8AC3E}">
        <p14:creationId xmlns:p14="http://schemas.microsoft.com/office/powerpoint/2010/main" val="6608494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4488-7190-29BD-3B41-CF9A266D872B}"/>
              </a:ext>
            </a:extLst>
          </p:cNvPr>
          <p:cNvSpPr>
            <a:spLocks noGrp="1"/>
          </p:cNvSpPr>
          <p:nvPr>
            <p:ph type="title"/>
          </p:nvPr>
        </p:nvSpPr>
        <p:spPr/>
        <p:txBody>
          <a:bodyPr/>
          <a:lstStyle/>
          <a:p>
            <a:r>
              <a:rPr lang="en-IN" dirty="0"/>
              <a:t>Example &amp;its code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E72A10-A775-43A9-AD4D-0C96DAF8F60B}"/>
                  </a:ext>
                </a:extLst>
              </p:cNvPr>
              <p:cNvSpPr>
                <a:spLocks noGrp="1"/>
              </p:cNvSpPr>
              <p:nvPr>
                <p:ph idx="1"/>
              </p:nvPr>
            </p:nvSpPr>
            <p:spPr/>
            <p:txBody>
              <a:bodyPr/>
              <a:lstStyle/>
              <a:p>
                <a14:m>
                  <m:oMath xmlns:m="http://schemas.openxmlformats.org/officeDocument/2006/math">
                    <m:r>
                      <a:rPr lang="en-IN" b="0" i="1" dirty="0" smtClean="0">
                        <a:solidFill>
                          <a:srgbClr val="333333"/>
                        </a:solidFill>
                        <a:effectLst/>
                        <a:latin typeface="Cambria Math" panose="02040503050406030204" pitchFamily="18" charset="0"/>
                      </a:rPr>
                      <m:t>𝑓</m:t>
                    </m:r>
                    <m:d>
                      <m:dPr>
                        <m:ctrlPr>
                          <a:rPr lang="en-IN" b="0" i="1" dirty="0" smtClean="0">
                            <a:solidFill>
                              <a:srgbClr val="333333"/>
                            </a:solidFill>
                            <a:effectLst/>
                            <a:latin typeface="Cambria Math" panose="02040503050406030204" pitchFamily="18" charset="0"/>
                          </a:rPr>
                        </m:ctrlPr>
                      </m:dPr>
                      <m:e>
                        <m:sSub>
                          <m:sSubPr>
                            <m:ctrlPr>
                              <a:rPr lang="en-IN" b="0" i="1" dirty="0" smtClean="0">
                                <a:solidFill>
                                  <a:srgbClr val="333333"/>
                                </a:solidFill>
                                <a:effectLst/>
                                <a:latin typeface="Cambria Math" panose="02040503050406030204" pitchFamily="18" charset="0"/>
                              </a:rPr>
                            </m:ctrlPr>
                          </m:sSub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1</m:t>
                            </m:r>
                          </m:sub>
                        </m:sSub>
                        <m:r>
                          <a:rPr lang="en-IN" b="0" i="1" dirty="0" smtClean="0">
                            <a:solidFill>
                              <a:srgbClr val="333333"/>
                            </a:solidFill>
                            <a:effectLst/>
                            <a:latin typeface="Cambria Math" panose="02040503050406030204" pitchFamily="18" charset="0"/>
                          </a:rPr>
                          <m:t>,</m:t>
                        </m:r>
                        <m:sSub>
                          <m:sSubPr>
                            <m:ctrlPr>
                              <a:rPr lang="en-IN" b="0" i="1" dirty="0" smtClean="0">
                                <a:solidFill>
                                  <a:srgbClr val="333333"/>
                                </a:solidFill>
                                <a:effectLst/>
                                <a:latin typeface="Cambria Math" panose="02040503050406030204" pitchFamily="18" charset="0"/>
                              </a:rPr>
                            </m:ctrlPr>
                          </m:sSub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2</m:t>
                            </m:r>
                          </m:sub>
                        </m:sSub>
                      </m:e>
                    </m:d>
                    <m:r>
                      <a:rPr lang="en-IN" b="0" i="1" dirty="0" smtClean="0">
                        <a:solidFill>
                          <a:srgbClr val="333333"/>
                        </a:solidFill>
                        <a:effectLst/>
                        <a:latin typeface="Cambria Math" panose="02040503050406030204" pitchFamily="18" charset="0"/>
                      </a:rPr>
                      <m:t>=</m:t>
                    </m:r>
                    <m:f>
                      <m:fPr>
                        <m:ctrlPr>
                          <a:rPr lang="en-IN" b="0" i="1" dirty="0" smtClean="0">
                            <a:solidFill>
                              <a:srgbClr val="333333"/>
                            </a:solidFill>
                            <a:effectLst/>
                            <a:latin typeface="Cambria Math" panose="02040503050406030204" pitchFamily="18" charset="0"/>
                          </a:rPr>
                        </m:ctrlPr>
                      </m:fPr>
                      <m:num>
                        <m:sSubSup>
                          <m:sSubSupPr>
                            <m:ctrlPr>
                              <a:rPr lang="en-IN" b="0" i="1" dirty="0" smtClean="0">
                                <a:solidFill>
                                  <a:srgbClr val="333333"/>
                                </a:solidFill>
                                <a:effectLst/>
                                <a:latin typeface="Cambria Math" panose="02040503050406030204" pitchFamily="18" charset="0"/>
                              </a:rPr>
                            </m:ctrlPr>
                          </m:sSubSup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1</m:t>
                            </m:r>
                          </m:sub>
                          <m:sup>
                            <m:r>
                              <a:rPr lang="en-IN" b="0" i="1" dirty="0" smtClean="0">
                                <a:solidFill>
                                  <a:srgbClr val="333333"/>
                                </a:solidFill>
                                <a:effectLst/>
                                <a:latin typeface="Cambria Math" panose="02040503050406030204" pitchFamily="18" charset="0"/>
                              </a:rPr>
                              <m:t>2</m:t>
                            </m:r>
                          </m:sup>
                        </m:sSubSup>
                      </m:num>
                      <m:den>
                        <m:r>
                          <a:rPr lang="en-IN" b="0" i="1" dirty="0" smtClean="0">
                            <a:solidFill>
                              <a:srgbClr val="333333"/>
                            </a:solidFill>
                            <a:effectLst/>
                            <a:latin typeface="Cambria Math" panose="02040503050406030204" pitchFamily="18" charset="0"/>
                          </a:rPr>
                          <m:t>2</m:t>
                        </m:r>
                      </m:den>
                    </m:f>
                    <m:r>
                      <a:rPr lang="en-IN" b="0" i="1" dirty="0" smtClean="0">
                        <a:solidFill>
                          <a:srgbClr val="333333"/>
                        </a:solidFill>
                        <a:effectLst/>
                        <a:latin typeface="Cambria Math" panose="02040503050406030204" pitchFamily="18" charset="0"/>
                      </a:rPr>
                      <m:t>+</m:t>
                    </m:r>
                    <m:sSub>
                      <m:sSubPr>
                        <m:ctrlPr>
                          <a:rPr lang="en-IN" b="0" i="1" dirty="0" smtClean="0">
                            <a:solidFill>
                              <a:srgbClr val="333333"/>
                            </a:solidFill>
                            <a:effectLst/>
                            <a:latin typeface="Cambria Math" panose="02040503050406030204" pitchFamily="18" charset="0"/>
                          </a:rPr>
                        </m:ctrlPr>
                      </m:sSub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1</m:t>
                        </m:r>
                      </m:sub>
                    </m:sSub>
                    <m:sSub>
                      <m:sSubPr>
                        <m:ctrlPr>
                          <a:rPr lang="en-IN" b="0" i="1" dirty="0" smtClean="0">
                            <a:solidFill>
                              <a:srgbClr val="333333"/>
                            </a:solidFill>
                            <a:effectLst/>
                            <a:latin typeface="Cambria Math" panose="02040503050406030204" pitchFamily="18" charset="0"/>
                          </a:rPr>
                        </m:ctrlPr>
                      </m:sSub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2</m:t>
                        </m:r>
                      </m:sub>
                    </m:sSub>
                    <m:r>
                      <a:rPr lang="en-IN" b="0" i="1" dirty="0" smtClean="0">
                        <a:solidFill>
                          <a:srgbClr val="333333"/>
                        </a:solidFill>
                        <a:effectLst/>
                        <a:latin typeface="Cambria Math" panose="02040503050406030204" pitchFamily="18" charset="0"/>
                      </a:rPr>
                      <m:t>+</m:t>
                    </m:r>
                    <m:sSubSup>
                      <m:sSubSupPr>
                        <m:ctrlPr>
                          <a:rPr lang="en-IN" b="0" i="1" dirty="0" smtClean="0">
                            <a:solidFill>
                              <a:srgbClr val="333333"/>
                            </a:solidFill>
                            <a:effectLst/>
                            <a:latin typeface="Cambria Math" panose="02040503050406030204" pitchFamily="18" charset="0"/>
                          </a:rPr>
                        </m:ctrlPr>
                      </m:sSubSup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2</m:t>
                        </m:r>
                      </m:sub>
                      <m:sup>
                        <m:r>
                          <a:rPr lang="en-IN" b="0" i="1" dirty="0" smtClean="0">
                            <a:solidFill>
                              <a:srgbClr val="333333"/>
                            </a:solidFill>
                            <a:effectLst/>
                            <a:latin typeface="Cambria Math" panose="02040503050406030204" pitchFamily="18" charset="0"/>
                          </a:rPr>
                          <m:t>2</m:t>
                        </m:r>
                      </m:sup>
                    </m:sSubSup>
                    <m:r>
                      <a:rPr lang="en-IN" b="0" i="1" dirty="0" smtClean="0">
                        <a:solidFill>
                          <a:srgbClr val="333333"/>
                        </a:solidFill>
                        <a:effectLst/>
                        <a:latin typeface="Cambria Math" panose="02040503050406030204" pitchFamily="18" charset="0"/>
                      </a:rPr>
                      <m:t>−2</m:t>
                    </m:r>
                    <m:sSub>
                      <m:sSubPr>
                        <m:ctrlPr>
                          <a:rPr lang="en-IN" b="0" i="1" dirty="0" smtClean="0">
                            <a:solidFill>
                              <a:srgbClr val="333333"/>
                            </a:solidFill>
                            <a:effectLst/>
                            <a:latin typeface="Cambria Math" panose="02040503050406030204" pitchFamily="18" charset="0"/>
                          </a:rPr>
                        </m:ctrlPr>
                      </m:sSubPr>
                      <m:e>
                        <m:r>
                          <a:rPr lang="en-IN" b="0" i="1" dirty="0" smtClean="0">
                            <a:solidFill>
                              <a:srgbClr val="333333"/>
                            </a:solidFill>
                            <a:effectLst/>
                            <a:latin typeface="Cambria Math" panose="02040503050406030204" pitchFamily="18" charset="0"/>
                          </a:rPr>
                          <m:t>𝑥</m:t>
                        </m:r>
                      </m:e>
                      <m:sub>
                        <m:r>
                          <a:rPr lang="en-IN" b="0" i="1" dirty="0" smtClean="0">
                            <a:solidFill>
                              <a:srgbClr val="333333"/>
                            </a:solidFill>
                            <a:effectLst/>
                            <a:latin typeface="Cambria Math" panose="02040503050406030204" pitchFamily="18" charset="0"/>
                          </a:rPr>
                          <m:t>2</m:t>
                        </m:r>
                      </m:sub>
                    </m:sSub>
                  </m:oMath>
                </a14:m>
                <a:endParaRPr lang="en-IN" b="0" dirty="0">
                  <a:solidFill>
                    <a:srgbClr val="333333"/>
                  </a:solidFill>
                  <a:effectLst/>
                </a:endParaRPr>
              </a:p>
              <a:p>
                <a14:m>
                  <m:oMath xmlns:m="http://schemas.openxmlformats.org/officeDocument/2006/math">
                    <m:r>
                      <a:rPr lang="en-US" b="0" i="1" dirty="0" smtClean="0">
                        <a:solidFill>
                          <a:srgbClr val="333333"/>
                        </a:solidFill>
                        <a:effectLst/>
                        <a:latin typeface="Cambria Math" panose="02040503050406030204" pitchFamily="18" charset="0"/>
                      </a:rPr>
                      <m:t>𝐴</m:t>
                    </m:r>
                    <m:r>
                      <a:rPr lang="en-US" b="0" i="1" dirty="0" smtClean="0">
                        <a:solidFill>
                          <a:srgbClr val="333333"/>
                        </a:solidFill>
                        <a:effectLst/>
                        <a:latin typeface="Cambria Math" panose="02040503050406030204" pitchFamily="18" charset="0"/>
                      </a:rPr>
                      <m:t>=[</m:t>
                    </m:r>
                    <m:f>
                      <m:fPr>
                        <m:ctrlPr>
                          <a:rPr lang="en-IN" b="0" i="1" dirty="0" smtClean="0">
                            <a:solidFill>
                              <a:srgbClr val="333333"/>
                            </a:solidFill>
                            <a:effectLst/>
                            <a:latin typeface="Cambria Math" panose="02040503050406030204" pitchFamily="18" charset="0"/>
                          </a:rPr>
                        </m:ctrlPr>
                      </m:fPr>
                      <m:num>
                        <m:r>
                          <a:rPr lang="en-US" b="0" i="1" dirty="0" smtClean="0">
                            <a:solidFill>
                              <a:srgbClr val="333333"/>
                            </a:solidFill>
                            <a:effectLst/>
                            <a:latin typeface="Cambria Math" panose="02040503050406030204" pitchFamily="18" charset="0"/>
                          </a:rPr>
                          <m:t>1</m:t>
                        </m:r>
                      </m:num>
                      <m:den>
                        <m:r>
                          <a:rPr lang="en-US" b="0" i="1" dirty="0" smtClean="0">
                            <a:solidFill>
                              <a:srgbClr val="333333"/>
                            </a:solidFill>
                            <a:effectLst/>
                            <a:latin typeface="Cambria Math" panose="02040503050406030204" pitchFamily="18" charset="0"/>
                          </a:rPr>
                          <m:t>2</m:t>
                        </m:r>
                      </m:den>
                    </m:f>
                    <m:r>
                      <a:rPr lang="en-IN" b="0" i="1" dirty="0" smtClean="0">
                        <a:solidFill>
                          <a:srgbClr val="333333"/>
                        </a:solidFill>
                        <a:effectLst/>
                        <a:latin typeface="Cambria Math" panose="02040503050406030204" pitchFamily="18" charset="0"/>
                      </a:rPr>
                      <m:t>  </m:t>
                    </m:r>
                    <m:f>
                      <m:fPr>
                        <m:ctrlPr>
                          <a:rPr lang="en-IN" b="0" i="1" dirty="0" smtClean="0">
                            <a:solidFill>
                              <a:srgbClr val="333333"/>
                            </a:solidFill>
                            <a:effectLst/>
                            <a:latin typeface="Cambria Math" panose="02040503050406030204" pitchFamily="18" charset="0"/>
                          </a:rPr>
                        </m:ctrlPr>
                      </m:fPr>
                      <m:num>
                        <m:r>
                          <a:rPr lang="en-US" b="0" i="1" dirty="0" smtClean="0">
                            <a:solidFill>
                              <a:srgbClr val="333333"/>
                            </a:solidFill>
                            <a:effectLst/>
                            <a:latin typeface="Cambria Math" panose="02040503050406030204" pitchFamily="18" charset="0"/>
                          </a:rPr>
                          <m:t>1</m:t>
                        </m:r>
                      </m:num>
                      <m:den>
                        <m:r>
                          <a:rPr lang="en-US" b="0" i="1" dirty="0" smtClean="0">
                            <a:solidFill>
                              <a:srgbClr val="333333"/>
                            </a:solidFill>
                            <a:effectLst/>
                            <a:latin typeface="Cambria Math" panose="02040503050406030204" pitchFamily="18" charset="0"/>
                          </a:rPr>
                          <m:t>2</m:t>
                        </m:r>
                      </m:den>
                    </m:f>
                    <m:r>
                      <a:rPr lang="en-IN" b="0" i="1" dirty="0" smtClean="0">
                        <a:solidFill>
                          <a:srgbClr val="333333"/>
                        </a:solidFill>
                        <a:effectLst/>
                        <a:latin typeface="Cambria Math" panose="02040503050406030204" pitchFamily="18" charset="0"/>
                      </a:rPr>
                      <m:t>;</m:t>
                    </m:r>
                    <m:f>
                      <m:fPr>
                        <m:ctrlPr>
                          <a:rPr lang="en-IN" b="0" i="1" dirty="0" smtClean="0">
                            <a:solidFill>
                              <a:srgbClr val="333333"/>
                            </a:solidFill>
                            <a:effectLst/>
                            <a:latin typeface="Cambria Math" panose="02040503050406030204" pitchFamily="18" charset="0"/>
                          </a:rPr>
                        </m:ctrlPr>
                      </m:fPr>
                      <m:num>
                        <m:r>
                          <a:rPr lang="en-US" b="0" i="1" dirty="0" smtClean="0">
                            <a:solidFill>
                              <a:srgbClr val="333333"/>
                            </a:solidFill>
                            <a:effectLst/>
                            <a:latin typeface="Cambria Math" panose="02040503050406030204" pitchFamily="18" charset="0"/>
                          </a:rPr>
                          <m:t>1</m:t>
                        </m:r>
                      </m:num>
                      <m:den>
                        <m:r>
                          <a:rPr lang="en-US" b="0" i="1" dirty="0" smtClean="0">
                            <a:solidFill>
                              <a:srgbClr val="333333"/>
                            </a:solidFill>
                            <a:effectLst/>
                            <a:latin typeface="Cambria Math" panose="02040503050406030204" pitchFamily="18" charset="0"/>
                          </a:rPr>
                          <m:t>2</m:t>
                        </m:r>
                      </m:den>
                    </m:f>
                    <m:r>
                      <a:rPr lang="en-IN" b="0" i="1" dirty="0" smtClean="0">
                        <a:solidFill>
                          <a:srgbClr val="333333"/>
                        </a:solidFill>
                        <a:effectLst/>
                        <a:latin typeface="Cambria Math" panose="02040503050406030204" pitchFamily="18" charset="0"/>
                      </a:rPr>
                      <m:t> </m:t>
                    </m:r>
                    <m:r>
                      <a:rPr lang="en-US" b="0" i="1" dirty="0" smtClean="0">
                        <a:solidFill>
                          <a:srgbClr val="333333"/>
                        </a:solidFill>
                        <a:effectLst/>
                        <a:latin typeface="Cambria Math" panose="02040503050406030204" pitchFamily="18" charset="0"/>
                      </a:rPr>
                      <m:t>1], </m:t>
                    </m:r>
                    <m:r>
                      <a:rPr lang="en-US" b="0" i="1" dirty="0" smtClean="0">
                        <a:solidFill>
                          <a:srgbClr val="333333"/>
                        </a:solidFill>
                        <a:effectLst/>
                        <a:latin typeface="Cambria Math" panose="02040503050406030204" pitchFamily="18" charset="0"/>
                      </a:rPr>
                      <m:t>𝑥</m:t>
                    </m:r>
                    <m:r>
                      <a:rPr lang="en-US" b="0" i="1" dirty="0" smtClean="0">
                        <a:solidFill>
                          <a:srgbClr val="333333"/>
                        </a:solidFill>
                        <a:effectLst/>
                        <a:latin typeface="Cambria Math" panose="02040503050406030204" pitchFamily="18" charset="0"/>
                      </a:rPr>
                      <m:t>=[</m:t>
                    </m:r>
                    <m:sSub>
                      <m:sSubPr>
                        <m:ctrlPr>
                          <a:rPr lang="en-IN" b="0" i="1" dirty="0" smtClean="0">
                            <a:solidFill>
                              <a:srgbClr val="333333"/>
                            </a:solidFill>
                            <a:effectLst/>
                            <a:latin typeface="Cambria Math" panose="02040503050406030204" pitchFamily="18" charset="0"/>
                          </a:rPr>
                        </m:ctrlPr>
                      </m:sSubPr>
                      <m:e>
                        <m:r>
                          <a:rPr lang="en-US" b="0" i="1" dirty="0" smtClean="0">
                            <a:solidFill>
                              <a:srgbClr val="333333"/>
                            </a:solidFill>
                            <a:effectLst/>
                            <a:latin typeface="Cambria Math" panose="02040503050406030204" pitchFamily="18" charset="0"/>
                          </a:rPr>
                          <m:t>𝑥</m:t>
                        </m:r>
                      </m:e>
                      <m:sub>
                        <m:r>
                          <a:rPr lang="en-US" b="0" i="1" dirty="0" smtClean="0">
                            <a:solidFill>
                              <a:srgbClr val="333333"/>
                            </a:solidFill>
                            <a:effectLst/>
                            <a:latin typeface="Cambria Math" panose="02040503050406030204" pitchFamily="18" charset="0"/>
                          </a:rPr>
                          <m:t>1</m:t>
                        </m:r>
                      </m:sub>
                    </m:sSub>
                    <m:r>
                      <a:rPr lang="en-IN" b="0" i="1" dirty="0" smtClean="0">
                        <a:solidFill>
                          <a:srgbClr val="333333"/>
                        </a:solidFill>
                        <a:effectLst/>
                        <a:latin typeface="Cambria Math" panose="02040503050406030204" pitchFamily="18" charset="0"/>
                      </a:rPr>
                      <m:t>; </m:t>
                    </m:r>
                    <m:sSub>
                      <m:sSubPr>
                        <m:ctrlPr>
                          <a:rPr lang="en-IN" b="0" i="1" dirty="0" smtClean="0">
                            <a:solidFill>
                              <a:srgbClr val="333333"/>
                            </a:solidFill>
                            <a:effectLst/>
                            <a:latin typeface="Cambria Math" panose="02040503050406030204" pitchFamily="18" charset="0"/>
                          </a:rPr>
                        </m:ctrlPr>
                      </m:sSubPr>
                      <m:e>
                        <m:r>
                          <a:rPr lang="en-US" b="0" i="1" dirty="0" smtClean="0">
                            <a:solidFill>
                              <a:srgbClr val="333333"/>
                            </a:solidFill>
                            <a:effectLst/>
                            <a:latin typeface="Cambria Math" panose="02040503050406030204" pitchFamily="18" charset="0"/>
                          </a:rPr>
                          <m:t>𝑥</m:t>
                        </m:r>
                      </m:e>
                      <m:sub>
                        <m:r>
                          <a:rPr lang="en-US" b="0" i="1" dirty="0" smtClean="0">
                            <a:solidFill>
                              <a:srgbClr val="333333"/>
                            </a:solidFill>
                            <a:effectLst/>
                            <a:latin typeface="Cambria Math" panose="02040503050406030204" pitchFamily="18" charset="0"/>
                          </a:rPr>
                          <m:t>2</m:t>
                        </m:r>
                      </m:sub>
                    </m:sSub>
                    <m:r>
                      <a:rPr lang="en-US" b="0" i="1" dirty="0" smtClean="0">
                        <a:solidFill>
                          <a:srgbClr val="333333"/>
                        </a:solidFill>
                        <a:effectLst/>
                        <a:latin typeface="Cambria Math" panose="02040503050406030204" pitchFamily="18" charset="0"/>
                      </a:rPr>
                      <m:t>]  </m:t>
                    </m:r>
                    <m:r>
                      <a:rPr lang="en-US" b="0" i="1" dirty="0" smtClean="0">
                        <a:solidFill>
                          <a:srgbClr val="333333"/>
                        </a:solidFill>
                        <a:effectLst/>
                        <a:latin typeface="Cambria Math" panose="02040503050406030204" pitchFamily="18" charset="0"/>
                      </a:rPr>
                      <m:t>𝑎𝑛𝑑</m:t>
                    </m:r>
                    <m:r>
                      <a:rPr lang="en-US" b="0" i="1" dirty="0" smtClean="0">
                        <a:solidFill>
                          <a:srgbClr val="333333"/>
                        </a:solidFill>
                        <a:effectLst/>
                        <a:latin typeface="Cambria Math" panose="02040503050406030204" pitchFamily="18" charset="0"/>
                      </a:rPr>
                      <m:t> </m:t>
                    </m:r>
                    <m:r>
                      <a:rPr lang="en-US" b="0" i="1" dirty="0" smtClean="0">
                        <a:solidFill>
                          <a:srgbClr val="333333"/>
                        </a:solidFill>
                        <a:effectLst/>
                        <a:latin typeface="Cambria Math" panose="02040503050406030204" pitchFamily="18" charset="0"/>
                      </a:rPr>
                      <m:t>𝑏</m:t>
                    </m:r>
                    <m:r>
                      <a:rPr lang="en-US" b="0" i="1" dirty="0" smtClean="0">
                        <a:solidFill>
                          <a:srgbClr val="333333"/>
                        </a:solidFill>
                        <a:effectLst/>
                        <a:latin typeface="Cambria Math" panose="02040503050406030204" pitchFamily="18" charset="0"/>
                      </a:rPr>
                      <m:t>=[0;2]</m:t>
                    </m:r>
                  </m:oMath>
                </a14:m>
                <a:endParaRPr lang="en-IN" dirty="0"/>
              </a:p>
              <a:p>
                <a:r>
                  <a:rPr lang="en-IN" dirty="0"/>
                  <a:t>Choose </a:t>
                </a:r>
                <a14:m>
                  <m:oMath xmlns:m="http://schemas.openxmlformats.org/officeDocument/2006/math">
                    <m:sSup>
                      <m:sSupPr>
                        <m:ctrlPr>
                          <a:rPr lang="en-IN" b="0" i="1" dirty="0" smtClean="0">
                            <a:latin typeface="Cambria Math" panose="02040503050406030204" pitchFamily="18" charset="0"/>
                          </a:rPr>
                        </m:ctrlPr>
                      </m:sSupPr>
                      <m:e>
                        <m:r>
                          <a:rPr lang="en-IN" i="1" dirty="0" smtClean="0">
                            <a:latin typeface="Cambria Math" panose="02040503050406030204" pitchFamily="18" charset="0"/>
                          </a:rPr>
                          <m:t>𝑥</m:t>
                        </m:r>
                      </m:e>
                      <m:sup>
                        <m:r>
                          <a:rPr lang="en-IN" b="0" i="1" dirty="0" smtClean="0">
                            <a:latin typeface="Cambria Math" panose="02040503050406030204" pitchFamily="18" charset="0"/>
                          </a:rPr>
                          <m:t>0</m:t>
                        </m:r>
                      </m:sup>
                    </m:sSup>
                    <m:r>
                      <a:rPr lang="en-IN" b="0" i="1" dirty="0" smtClean="0">
                        <a:latin typeface="Cambria Math" panose="02040503050406030204" pitchFamily="18" charset="0"/>
                      </a:rPr>
                      <m:t>=</m:t>
                    </m:r>
                    <m:r>
                      <a:rPr lang="en-IN" b="0" i="1" dirty="0" smtClean="0">
                        <a:solidFill>
                          <a:srgbClr val="333333"/>
                        </a:solidFill>
                        <a:effectLst/>
                        <a:latin typeface="Cambria Math" panose="02040503050406030204" pitchFamily="18" charset="0"/>
                      </a:rPr>
                      <m:t>[−2.3; 2.2]</m:t>
                    </m:r>
                  </m:oMath>
                </a14:m>
                <a:r>
                  <a:rPr lang="en-IN" dirty="0"/>
                  <a:t> &amp; </a:t>
                </a:r>
                <a14:m>
                  <m:oMath xmlns:m="http://schemas.openxmlformats.org/officeDocument/2006/math">
                    <m:r>
                      <a:rPr lang="en-IN" b="0" i="1" smtClean="0">
                        <a:latin typeface="Cambria Math" panose="02040503050406030204" pitchFamily="18" charset="0"/>
                      </a:rPr>
                      <m:t>𝜖</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−5</m:t>
                        </m:r>
                      </m:sup>
                    </m:sSup>
                    <m:r>
                      <a:rPr lang="en-IN" b="0" i="1" smtClean="0">
                        <a:latin typeface="Cambria Math" panose="02040503050406030204" pitchFamily="18" charset="0"/>
                      </a:rPr>
                      <m:t>.</m:t>
                    </m:r>
                  </m:oMath>
                </a14:m>
                <a:endParaRPr lang="en-IN" dirty="0"/>
              </a:p>
            </p:txBody>
          </p:sp>
        </mc:Choice>
        <mc:Fallback>
          <p:sp>
            <p:nvSpPr>
              <p:cNvPr id="3" name="Content Placeholder 2">
                <a:extLst>
                  <a:ext uri="{FF2B5EF4-FFF2-40B4-BE49-F238E27FC236}">
                    <a16:creationId xmlns:a16="http://schemas.microsoft.com/office/drawing/2014/main" id="{65E72A10-A775-43A9-AD4D-0C96DAF8F60B}"/>
                  </a:ext>
                </a:extLst>
              </p:cNvPr>
              <p:cNvSpPr>
                <a:spLocks noGrp="1" noRot="1" noChangeAspect="1" noMove="1" noResize="1" noEditPoints="1" noAdjustHandles="1" noChangeArrowheads="1" noChangeShapeType="1" noTextEdit="1"/>
              </p:cNvSpPr>
              <p:nvPr>
                <p:ph idx="1"/>
              </p:nvPr>
            </p:nvSpPr>
            <p:spPr>
              <a:blipFill>
                <a:blip r:embed="rId2"/>
                <a:stretch>
                  <a:fillRect l="-812"/>
                </a:stretch>
              </a:blipFill>
            </p:spPr>
            <p:txBody>
              <a:bodyPr/>
              <a:lstStyle/>
              <a:p>
                <a:r>
                  <a:rPr lang="en-IN">
                    <a:noFill/>
                  </a:rPr>
                  <a:t> </a:t>
                </a:r>
              </a:p>
            </p:txBody>
          </p:sp>
        </mc:Fallback>
      </mc:AlternateContent>
    </p:spTree>
    <p:extLst>
      <p:ext uri="{BB962C8B-B14F-4D97-AF65-F5344CB8AC3E}">
        <p14:creationId xmlns:p14="http://schemas.microsoft.com/office/powerpoint/2010/main" val="183533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D3BA0-FB40-26AD-3274-AF9469A5518A}"/>
              </a:ext>
            </a:extLst>
          </p:cNvPr>
          <p:cNvSpPr>
            <a:spLocks noGrp="1"/>
          </p:cNvSpPr>
          <p:nvPr>
            <p:ph idx="1"/>
          </p:nvPr>
        </p:nvSpPr>
        <p:spPr>
          <a:xfrm>
            <a:off x="838200" y="522514"/>
            <a:ext cx="10515600" cy="5654449"/>
          </a:xfrm>
        </p:spPr>
        <p:txBody>
          <a:bodyPr>
            <a:normAutofit fontScale="92500" lnSpcReduction="10000"/>
          </a:bodyPr>
          <a:lstStyle/>
          <a:p>
            <a:r>
              <a:rPr lang="en-US" dirty="0">
                <a:latin typeface="Cambria Math" panose="02040503050406030204" pitchFamily="18" charset="0"/>
                <a:ea typeface="Cambria Math" panose="02040503050406030204" pitchFamily="18" charset="0"/>
              </a:rPr>
              <a:t>def f(x): # Define the objective function</a:t>
            </a:r>
          </a:p>
          <a:p>
            <a:r>
              <a:rPr lang="en-US" dirty="0">
                <a:latin typeface="Cambria Math" panose="02040503050406030204" pitchFamily="18" charset="0"/>
                <a:ea typeface="Cambria Math" panose="02040503050406030204" pitchFamily="18" charset="0"/>
              </a:rPr>
              <a:t>    return x[0]**2/2 + x[0]*x[1] + x[1]**2 - 2*x[1]</a:t>
            </a:r>
          </a:p>
          <a:p>
            <a:r>
              <a:rPr lang="en-US" dirty="0">
                <a:latin typeface="Cambria Math" panose="02040503050406030204" pitchFamily="18" charset="0"/>
                <a:ea typeface="Cambria Math" panose="02040503050406030204" pitchFamily="18" charset="0"/>
              </a:rPr>
              <a:t>#</a:t>
            </a:r>
            <a:r>
              <a:rPr lang="en-US" b="0" i="0" dirty="0">
                <a:solidFill>
                  <a:srgbClr val="333333"/>
                </a:solidFill>
                <a:effectLst/>
                <a:latin typeface="Helvetica Neue"/>
              </a:rPr>
              <a:t> we define the matrix </a:t>
            </a:r>
            <a:r>
              <a:rPr lang="en-US" b="0" i="0" dirty="0">
                <a:solidFill>
                  <a:srgbClr val="333333"/>
                </a:solidFill>
                <a:effectLst/>
                <a:latin typeface="MJXc-TeX-ams-R"/>
              </a:rPr>
              <a:t>A</a:t>
            </a:r>
            <a:r>
              <a:rPr lang="en-US" b="0" i="0" dirty="0">
                <a:solidFill>
                  <a:srgbClr val="333333"/>
                </a:solidFill>
                <a:effectLst/>
                <a:latin typeface="Helvetica Neue"/>
              </a:rPr>
              <a:t> and the vector </a:t>
            </a:r>
            <a:r>
              <a:rPr lang="en-US" b="0" i="0" dirty="0">
                <a:solidFill>
                  <a:srgbClr val="333333"/>
                </a:solidFill>
                <a:effectLst/>
                <a:latin typeface="MJXc-TeX-main-R"/>
              </a:rPr>
              <a:t>b</a:t>
            </a:r>
            <a:r>
              <a:rPr lang="en-US" b="0" i="0" dirty="0">
                <a:solidFill>
                  <a:srgbClr val="333333"/>
                </a:solidFill>
                <a:effectLst/>
                <a:latin typeface="Helvetica Neue"/>
              </a:rPr>
              <a:t> in Python</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 = </a:t>
            </a:r>
            <a:r>
              <a:rPr lang="en-US" dirty="0" err="1">
                <a:latin typeface="Cambria Math" panose="02040503050406030204" pitchFamily="18" charset="0"/>
                <a:ea typeface="Cambria Math" panose="02040503050406030204" pitchFamily="18" charset="0"/>
              </a:rPr>
              <a:t>np.array</a:t>
            </a:r>
            <a:r>
              <a:rPr lang="en-US" dirty="0">
                <a:latin typeface="Cambria Math" panose="02040503050406030204" pitchFamily="18" charset="0"/>
                <a:ea typeface="Cambria Math" panose="02040503050406030204" pitchFamily="18" charset="0"/>
              </a:rPr>
              <a:t>(([1/2, 1/2], [1/2, 1]), </a:t>
            </a:r>
            <a:r>
              <a:rPr lang="en-US" dirty="0" err="1">
                <a:latin typeface="Cambria Math" panose="02040503050406030204" pitchFamily="18" charset="0"/>
                <a:ea typeface="Cambria Math" panose="02040503050406030204" pitchFamily="18" charset="0"/>
              </a:rPr>
              <a:t>dtype</a:t>
            </a:r>
            <a:r>
              <a:rPr lang="en-US" dirty="0">
                <a:latin typeface="Cambria Math" panose="02040503050406030204" pitchFamily="18" charset="0"/>
                <a:ea typeface="Cambria Math" panose="02040503050406030204" pitchFamily="18" charset="0"/>
              </a:rPr>
              <a:t>=float)</a:t>
            </a:r>
          </a:p>
          <a:p>
            <a:r>
              <a:rPr lang="en-US" dirty="0">
                <a:latin typeface="Cambria Math" panose="02040503050406030204" pitchFamily="18" charset="0"/>
                <a:ea typeface="Cambria Math" panose="02040503050406030204" pitchFamily="18" charset="0"/>
              </a:rPr>
              <a:t>b = </a:t>
            </a:r>
            <a:r>
              <a:rPr lang="en-US" dirty="0" err="1">
                <a:latin typeface="Cambria Math" panose="02040503050406030204" pitchFamily="18" charset="0"/>
                <a:ea typeface="Cambria Math" panose="02040503050406030204" pitchFamily="18" charset="0"/>
              </a:rPr>
              <a:t>np.array</a:t>
            </a:r>
            <a:r>
              <a:rPr lang="en-US" dirty="0">
                <a:latin typeface="Cambria Math" panose="02040503050406030204" pitchFamily="18" charset="0"/>
                <a:ea typeface="Cambria Math" panose="02040503050406030204" pitchFamily="18" charset="0"/>
              </a:rPr>
              <a:t>([0., 2.])</a:t>
            </a:r>
          </a:p>
          <a:p>
            <a:r>
              <a:rPr lang="en-US" dirty="0">
                <a:latin typeface="Cambria Math" panose="02040503050406030204" pitchFamily="18" charset="0"/>
                <a:ea typeface="Cambria Math" panose="02040503050406030204" pitchFamily="18" charset="0"/>
              </a:rPr>
              <a:t>#</a:t>
            </a:r>
            <a:r>
              <a:rPr lang="en-US" b="0" i="0" dirty="0">
                <a:solidFill>
                  <a:srgbClr val="333333"/>
                </a:solidFill>
                <a:effectLst/>
                <a:latin typeface="MJXc-TeX-ams-R"/>
              </a:rPr>
              <a:t> A</a:t>
            </a:r>
            <a:r>
              <a:rPr lang="en-US" b="0" i="0" dirty="0">
                <a:solidFill>
                  <a:srgbClr val="333333"/>
                </a:solidFill>
                <a:effectLst/>
                <a:latin typeface="Helvetica Neue"/>
              </a:rPr>
              <a:t> is actually a symmetric positive definite matrix?</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eigs</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np.linalg.eigvals</a:t>
            </a:r>
            <a:r>
              <a:rPr lang="en-US" dirty="0">
                <a:latin typeface="Cambria Math" panose="02040503050406030204" pitchFamily="18" charset="0"/>
                <a:ea typeface="Cambria Math" panose="02040503050406030204" pitchFamily="18" charset="0"/>
              </a:rPr>
              <a:t>(A)</a:t>
            </a:r>
          </a:p>
          <a:p>
            <a:r>
              <a:rPr lang="en-US" dirty="0">
                <a:latin typeface="Cambria Math" panose="02040503050406030204" pitchFamily="18" charset="0"/>
                <a:ea typeface="Cambria Math" panose="02040503050406030204" pitchFamily="18" charset="0"/>
              </a:rPr>
              <a:t>print("The eigenvalues of A:", </a:t>
            </a:r>
            <a:r>
              <a:rPr lang="en-US" dirty="0" err="1">
                <a:latin typeface="Cambria Math" panose="02040503050406030204" pitchFamily="18" charset="0"/>
                <a:ea typeface="Cambria Math" panose="02040503050406030204" pitchFamily="18" charset="0"/>
              </a:rPr>
              <a:t>eigs</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if (</a:t>
            </a:r>
            <a:r>
              <a:rPr lang="en-US" dirty="0" err="1">
                <a:latin typeface="Cambria Math" panose="02040503050406030204" pitchFamily="18" charset="0"/>
                <a:ea typeface="Cambria Math" panose="02040503050406030204" pitchFamily="18" charset="0"/>
              </a:rPr>
              <a:t>np.all</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eigs</a:t>
            </a:r>
            <a:r>
              <a:rPr lang="en-US" dirty="0">
                <a:latin typeface="Cambria Math" panose="02040503050406030204" pitchFamily="18" charset="0"/>
                <a:ea typeface="Cambria Math" panose="02040503050406030204" pitchFamily="18" charset="0"/>
              </a:rPr>
              <a:t>&gt;0)):</a:t>
            </a:r>
          </a:p>
          <a:p>
            <a:r>
              <a:rPr lang="en-US" dirty="0">
                <a:latin typeface="Cambria Math" panose="02040503050406030204" pitchFamily="18" charset="0"/>
                <a:ea typeface="Cambria Math" panose="02040503050406030204" pitchFamily="18" charset="0"/>
              </a:rPr>
              <a:t>    print("A is positive definite")</a:t>
            </a:r>
          </a:p>
          <a:p>
            <a:r>
              <a:rPr lang="en-US" dirty="0" err="1">
                <a:latin typeface="Cambria Math" panose="02040503050406030204" pitchFamily="18" charset="0"/>
                <a:ea typeface="Cambria Math" panose="02040503050406030204" pitchFamily="18" charset="0"/>
              </a:rPr>
              <a:t>elif</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np.all</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eigs</a:t>
            </a:r>
            <a:r>
              <a:rPr lang="en-US" dirty="0">
                <a:latin typeface="Cambria Math" panose="02040503050406030204" pitchFamily="18" charset="0"/>
                <a:ea typeface="Cambria Math" panose="02040503050406030204" pitchFamily="18" charset="0"/>
              </a:rPr>
              <a:t>&gt;=0)):</a:t>
            </a:r>
          </a:p>
          <a:p>
            <a:r>
              <a:rPr lang="en-US" dirty="0">
                <a:latin typeface="Cambria Math" panose="02040503050406030204" pitchFamily="18" charset="0"/>
                <a:ea typeface="Cambria Math" panose="02040503050406030204" pitchFamily="18" charset="0"/>
              </a:rPr>
              <a:t>    print("A is positive semi-definite")</a:t>
            </a:r>
          </a:p>
          <a:p>
            <a:r>
              <a:rPr lang="en-US" dirty="0">
                <a:latin typeface="Cambria Math" panose="02040503050406030204" pitchFamily="18" charset="0"/>
                <a:ea typeface="Cambria Math" panose="02040503050406030204" pitchFamily="18" charset="0"/>
              </a:rPr>
              <a:t>else:</a:t>
            </a:r>
          </a:p>
          <a:p>
            <a:r>
              <a:rPr lang="en-US" dirty="0">
                <a:latin typeface="Cambria Math" panose="02040503050406030204" pitchFamily="18" charset="0"/>
                <a:ea typeface="Cambria Math" panose="02040503050406030204" pitchFamily="18" charset="0"/>
              </a:rPr>
              <a:t>    print("A is negative definite")</a:t>
            </a:r>
          </a:p>
          <a:p>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37893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3CB166-D754-0549-AD44-F69A9DE5DF7C}"/>
              </a:ext>
            </a:extLst>
          </p:cNvPr>
          <p:cNvSpPr>
            <a:spLocks noGrp="1"/>
          </p:cNvSpPr>
          <p:nvPr>
            <p:ph idx="1"/>
          </p:nvPr>
        </p:nvSpPr>
        <p:spPr>
          <a:xfrm>
            <a:off x="838200" y="391886"/>
            <a:ext cx="10515600" cy="6324600"/>
          </a:xfrm>
        </p:spPr>
        <p:txBody>
          <a:bodyPr>
            <a:normAutofit fontScale="85000" lnSpcReduction="20000"/>
          </a:bodyPr>
          <a:lstStyle/>
          <a:p>
            <a:r>
              <a:rPr lang="en-US" dirty="0">
                <a:latin typeface="Cambria Math" panose="02040503050406030204" pitchFamily="18" charset="0"/>
                <a:ea typeface="Cambria Math" panose="02040503050406030204" pitchFamily="18" charset="0"/>
              </a:rPr>
              <a:t>#</a:t>
            </a:r>
            <a:r>
              <a:rPr lang="en-US" b="0" i="0" dirty="0">
                <a:solidFill>
                  <a:srgbClr val="333333"/>
                </a:solidFill>
                <a:effectLst/>
                <a:latin typeface="Cambria Math" panose="02040503050406030204" pitchFamily="18" charset="0"/>
                <a:ea typeface="Cambria Math" panose="02040503050406030204" pitchFamily="18" charset="0"/>
              </a:rPr>
              <a:t> </a:t>
            </a:r>
            <a:r>
              <a:rPr lang="en-US" dirty="0">
                <a:solidFill>
                  <a:srgbClr val="333333"/>
                </a:solidFill>
                <a:latin typeface="Cambria Math" panose="02040503050406030204" pitchFamily="18" charset="0"/>
                <a:ea typeface="Cambria Math" panose="02040503050406030204" pitchFamily="18" charset="0"/>
              </a:rPr>
              <a:t>Symmetric check</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if (A.T==A).all()==True: print("A is symmetric")</a:t>
            </a:r>
          </a:p>
          <a:p>
            <a:r>
              <a:rPr lang="en-US" dirty="0">
                <a:latin typeface="Cambria Math" panose="02040503050406030204" pitchFamily="18" charset="0"/>
                <a:ea typeface="Cambria Math" panose="02040503050406030204" pitchFamily="18" charset="0"/>
              </a:rPr>
              <a:t>#main Algo</a:t>
            </a:r>
          </a:p>
          <a:p>
            <a:r>
              <a:rPr lang="en-IN" dirty="0">
                <a:latin typeface="Cambria Math" panose="02040503050406030204" pitchFamily="18" charset="0"/>
                <a:ea typeface="Cambria Math" panose="02040503050406030204" pitchFamily="18" charset="0"/>
              </a:rPr>
              <a:t>def </a:t>
            </a:r>
            <a:r>
              <a:rPr lang="en-IN" dirty="0" err="1">
                <a:latin typeface="Cambria Math" panose="02040503050406030204" pitchFamily="18" charset="0"/>
                <a:ea typeface="Cambria Math" panose="02040503050406030204" pitchFamily="18" charset="0"/>
              </a:rPr>
              <a:t>linear_CG</a:t>
            </a:r>
            <a:r>
              <a:rPr lang="en-IN" dirty="0">
                <a:latin typeface="Cambria Math" panose="02040503050406030204" pitchFamily="18" charset="0"/>
                <a:ea typeface="Cambria Math" panose="02040503050406030204" pitchFamily="18" charset="0"/>
              </a:rPr>
              <a:t>(x, A, b, epsilon):</a:t>
            </a:r>
          </a:p>
          <a:p>
            <a:r>
              <a:rPr lang="en-IN" dirty="0">
                <a:latin typeface="Cambria Math" panose="02040503050406030204" pitchFamily="18" charset="0"/>
                <a:ea typeface="Cambria Math" panose="02040503050406030204" pitchFamily="18" charset="0"/>
              </a:rPr>
              <a:t>    res = A.dot(x) - b # Initialize the residual</a:t>
            </a:r>
          </a:p>
          <a:p>
            <a:r>
              <a:rPr lang="en-IN" dirty="0">
                <a:latin typeface="Cambria Math" panose="02040503050406030204" pitchFamily="18" charset="0"/>
                <a:ea typeface="Cambria Math" panose="02040503050406030204" pitchFamily="18" charset="0"/>
              </a:rPr>
              <a:t>    delta = -res # Initialize the descent direction</a:t>
            </a:r>
          </a:p>
          <a:p>
            <a:r>
              <a:rPr lang="en-IN" dirty="0">
                <a:latin typeface="Cambria Math" panose="02040503050406030204" pitchFamily="18" charset="0"/>
                <a:ea typeface="Cambria Math" panose="02040503050406030204" pitchFamily="18" charset="0"/>
              </a:rPr>
              <a:t>     while True:</a:t>
            </a:r>
          </a:p>
          <a:p>
            <a:r>
              <a:rPr lang="en-IN" dirty="0">
                <a:latin typeface="Cambria Math" panose="02040503050406030204" pitchFamily="18" charset="0"/>
                <a:ea typeface="Cambria Math" panose="02040503050406030204" pitchFamily="18" charset="0"/>
              </a:rPr>
              <a:t>           if </a:t>
            </a:r>
            <a:r>
              <a:rPr lang="en-IN" dirty="0" err="1">
                <a:latin typeface="Cambria Math" panose="02040503050406030204" pitchFamily="18" charset="0"/>
                <a:ea typeface="Cambria Math" panose="02040503050406030204" pitchFamily="18" charset="0"/>
              </a:rPr>
              <a:t>np.linalg.norm</a:t>
            </a:r>
            <a:r>
              <a:rPr lang="en-IN" dirty="0">
                <a:latin typeface="Cambria Math" panose="02040503050406030204" pitchFamily="18" charset="0"/>
                <a:ea typeface="Cambria Math" panose="02040503050406030204" pitchFamily="18" charset="0"/>
              </a:rPr>
              <a:t>(res) &lt;= epsilon:</a:t>
            </a:r>
          </a:p>
          <a:p>
            <a:r>
              <a:rPr lang="en-IN" dirty="0">
                <a:latin typeface="Cambria Math" panose="02040503050406030204" pitchFamily="18" charset="0"/>
                <a:ea typeface="Cambria Math" panose="02040503050406030204" pitchFamily="18" charset="0"/>
              </a:rPr>
              <a:t>            return x, f(x) # Return the minimizer x* and the function value f(x*)</a:t>
            </a:r>
          </a:p>
          <a:p>
            <a:r>
              <a:rPr lang="en-IN" dirty="0">
                <a:latin typeface="Cambria Math" panose="02040503050406030204" pitchFamily="18" charset="0"/>
                <a:ea typeface="Cambria Math" panose="02040503050406030204" pitchFamily="18" charset="0"/>
              </a:rPr>
              <a:t>     </a:t>
            </a:r>
          </a:p>
          <a:p>
            <a:r>
              <a:rPr lang="en-IN" dirty="0">
                <a:latin typeface="Cambria Math" panose="02040503050406030204" pitchFamily="18" charset="0"/>
                <a:ea typeface="Cambria Math" panose="02040503050406030204" pitchFamily="18" charset="0"/>
              </a:rPr>
              <a:t>          D = A.dot(delta)</a:t>
            </a:r>
          </a:p>
          <a:p>
            <a:r>
              <a:rPr lang="en-IN" dirty="0">
                <a:latin typeface="Cambria Math" panose="02040503050406030204" pitchFamily="18" charset="0"/>
                <a:ea typeface="Cambria Math" panose="02040503050406030204" pitchFamily="18" charset="0"/>
              </a:rPr>
              <a:t>         beta = -(res.dot(delta))/(delta.dot(D)) # Line (11) in the algorithm</a:t>
            </a:r>
          </a:p>
          <a:p>
            <a:r>
              <a:rPr lang="en-IN" dirty="0">
                <a:latin typeface="Cambria Math" panose="02040503050406030204" pitchFamily="18" charset="0"/>
                <a:ea typeface="Cambria Math" panose="02040503050406030204" pitchFamily="18" charset="0"/>
              </a:rPr>
              <a:t>         x = x + beta*delta # Generate the new iterate</a:t>
            </a:r>
          </a:p>
          <a:p>
            <a:r>
              <a:rPr lang="en-IN" dirty="0">
                <a:latin typeface="Cambria Math" panose="02040503050406030204" pitchFamily="18" charset="0"/>
                <a:ea typeface="Cambria Math" panose="02040503050406030204" pitchFamily="18" charset="0"/>
              </a:rPr>
              <a:t>        res = A.dot(x) - b # generate the new residual</a:t>
            </a:r>
          </a:p>
          <a:p>
            <a:r>
              <a:rPr lang="en-IN" dirty="0">
                <a:latin typeface="Cambria Math" panose="02040503050406030204" pitchFamily="18" charset="0"/>
                <a:ea typeface="Cambria Math" panose="02040503050406030204" pitchFamily="18" charset="0"/>
              </a:rPr>
              <a:t>        chi = res.dot(D)/(delta.dot(D)) # Line (14) in the algorithm </a:t>
            </a:r>
          </a:p>
          <a:p>
            <a:r>
              <a:rPr lang="en-IN" dirty="0">
                <a:latin typeface="Cambria Math" panose="02040503050406030204" pitchFamily="18" charset="0"/>
                <a:ea typeface="Cambria Math" panose="02040503050406030204" pitchFamily="18" charset="0"/>
              </a:rPr>
              <a:t>        delta = chi*delta -  res # Generate the new descent direction</a:t>
            </a:r>
          </a:p>
          <a:p>
            <a:r>
              <a:rPr lang="en-IN" b="0" i="0" dirty="0">
                <a:solidFill>
                  <a:srgbClr val="333333"/>
                </a:solidFill>
                <a:effectLst/>
                <a:latin typeface="Cambria Math" panose="02040503050406030204" pitchFamily="18" charset="0"/>
                <a:ea typeface="Cambria Math" panose="02040503050406030204" pitchFamily="18" charset="0"/>
              </a:rPr>
              <a:t>#we pass the parameters</a:t>
            </a:r>
            <a:endParaRPr lang="en-IN"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linear_CG</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np.array</a:t>
            </a:r>
            <a:r>
              <a:rPr lang="en-US" dirty="0">
                <a:latin typeface="Cambria Math" panose="02040503050406030204" pitchFamily="18" charset="0"/>
                <a:ea typeface="Cambria Math" panose="02040503050406030204" pitchFamily="18" charset="0"/>
              </a:rPr>
              <a:t>([2.3, -2.2]), A, b, 10**-5)</a:t>
            </a:r>
          </a:p>
          <a:p>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5208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EE22-2AD1-E9BF-12E7-269F36743C62}"/>
              </a:ext>
            </a:extLst>
          </p:cNvPr>
          <p:cNvSpPr>
            <a:spLocks noGrp="1"/>
          </p:cNvSpPr>
          <p:nvPr>
            <p:ph type="title"/>
          </p:nvPr>
        </p:nvSpPr>
        <p:spPr>
          <a:xfrm>
            <a:off x="838200" y="365125"/>
            <a:ext cx="10515600" cy="1006475"/>
          </a:xfrm>
        </p:spPr>
        <p:txBody>
          <a:bodyPr>
            <a:normAutofit/>
          </a:bodyPr>
          <a:lstStyle/>
          <a:p>
            <a:r>
              <a:rPr lang="en-US" sz="4000" b="1" dirty="0">
                <a:effectLst/>
                <a:latin typeface="Times New Roman" panose="02020603050405020304" pitchFamily="18" charset="0"/>
                <a:ea typeface="Aptos" panose="020B0004020202020204" pitchFamily="34" charset="0"/>
              </a:rPr>
              <a:t>Hyperplanes and half spaces</a:t>
            </a:r>
            <a:endParaRPr lang="en-IN"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7910FB-5488-1FA2-C07D-AA880715435F}"/>
                  </a:ext>
                </a:extLst>
              </p:cNvPr>
              <p:cNvSpPr>
                <a:spLocks noGrp="1"/>
              </p:cNvSpPr>
              <p:nvPr>
                <p:ph idx="1"/>
              </p:nvPr>
            </p:nvSpPr>
            <p:spPr>
              <a:xfrm>
                <a:off x="838200" y="1219200"/>
                <a:ext cx="10515600" cy="4957763"/>
              </a:xfrm>
            </p:spPr>
            <p:txBody>
              <a:bodyPr>
                <a:noAutofit/>
              </a:bodyPr>
              <a:lstStyle/>
              <a:p>
                <a:r>
                  <a:rPr lang="en-US" sz="2400" dirty="0">
                    <a:effectLst/>
                    <a:latin typeface="Times New Roman" panose="02020603050405020304" pitchFamily="18" charset="0"/>
                    <a:ea typeface="Aptos" panose="020B0004020202020204" pitchFamily="34" charset="0"/>
                  </a:rPr>
                  <a:t>A hyperplane is a set of the form </a:t>
                </a:r>
                <a14:m>
                  <m:oMath xmlns:m="http://schemas.openxmlformats.org/officeDocument/2006/math">
                    <m:d>
                      <m:dPr>
                        <m:begChr m:val="{"/>
                        <m:endChr m:val="|"/>
                        <m:ctrlPr>
                          <a:rPr lang="en-IN" sz="2400" i="1">
                            <a:effectLst/>
                            <a:latin typeface="Cambria Math" panose="02040503050406030204" pitchFamily="18" charset="0"/>
                            <a:cs typeface="Times New Roman" panose="020206030504050203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m:t>
                        </m:r>
                      </m:e>
                    </m:d>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r>
                      <a:rPr lang="en-US" sz="2400" i="1">
                        <a:effectLst/>
                        <a:latin typeface="Cambria Math" panose="02040503050406030204" pitchFamily="18" charset="0"/>
                        <a:ea typeface="Aptos" panose="020B0004020202020204" pitchFamily="34" charset="0"/>
                        <a:cs typeface="Times New Roman" panose="02020603050405020304" pitchFamily="18" charset="0"/>
                      </a:rPr>
                      <m:t>𝑏</m:t>
                    </m:r>
                    <m:r>
                      <a:rPr lang="en-US" sz="2400" i="1">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400" dirty="0">
                    <a:effectLst/>
                    <a:latin typeface="Times New Roman" panose="02020603050405020304" pitchFamily="18" charset="0"/>
                    <a:ea typeface="Aptos" panose="020B0004020202020204" pitchFamily="34" charset="0"/>
                  </a:rPr>
                  <a:t>, where </a:t>
                </a:r>
                <a14:m>
                  <m:oMath xmlns:m="http://schemas.openxmlformats.org/officeDocument/2006/math">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𝑅</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𝑛</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 </m:t>
                    </m:r>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r>
                      <a:rPr lang="en-US" sz="2400" i="1">
                        <a:effectLst/>
                        <a:latin typeface="Cambria Math" panose="02040503050406030204" pitchFamily="18" charset="0"/>
                        <a:ea typeface="Aptos" panose="020B0004020202020204" pitchFamily="34" charset="0"/>
                        <a:cs typeface="Times New Roman" panose="02020603050405020304" pitchFamily="18" charset="0"/>
                      </a:rPr>
                      <m:t>≠0</m:t>
                    </m:r>
                  </m:oMath>
                </a14:m>
                <a:r>
                  <a:rPr lang="en-US" sz="2400" dirty="0">
                    <a:effectLst/>
                    <a:latin typeface="Times New Roman" panose="02020603050405020304" pitchFamily="18" charset="0"/>
                    <a:ea typeface="Aptos" panose="020B0004020202020204" pitchFamily="34" charset="0"/>
                  </a:rPr>
                  <a:t>, and </a:t>
                </a:r>
                <a14:m>
                  <m:oMath xmlns:m="http://schemas.openxmlformats.org/officeDocument/2006/math">
                    <m:r>
                      <a:rPr lang="en-US" sz="2400" i="1">
                        <a:effectLst/>
                        <a:latin typeface="Cambria Math" panose="02040503050406030204" pitchFamily="18" charset="0"/>
                        <a:ea typeface="Aptos" panose="020B0004020202020204" pitchFamily="34" charset="0"/>
                        <a:cs typeface="Times New Roman" panose="02020603050405020304" pitchFamily="18" charset="0"/>
                      </a:rPr>
                      <m:t>𝑏</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r>
                      <a:rPr lang="en-US" sz="2400" i="1">
                        <a:effectLst/>
                        <a:latin typeface="Cambria Math" panose="02040503050406030204" pitchFamily="18" charset="0"/>
                        <a:ea typeface="Aptos" panose="020B0004020202020204" pitchFamily="34" charset="0"/>
                        <a:cs typeface="Times New Roman" panose="02020603050405020304" pitchFamily="18" charset="0"/>
                      </a:rPr>
                      <m:t>𝑅</m:t>
                    </m:r>
                  </m:oMath>
                </a14:m>
                <a:r>
                  <a:rPr lang="en-US" sz="2400" dirty="0">
                    <a:effectLst/>
                    <a:latin typeface="Times New Roman" panose="02020603050405020304" pitchFamily="18" charset="0"/>
                    <a:ea typeface="Aptos" panose="020B0004020202020204" pitchFamily="34" charset="0"/>
                  </a:rPr>
                  <a:t>. </a:t>
                </a:r>
              </a:p>
              <a:p>
                <a:r>
                  <a:rPr lang="en-US" sz="2400" dirty="0">
                    <a:effectLst/>
                    <a:latin typeface="Times New Roman" panose="02020603050405020304" pitchFamily="18" charset="0"/>
                    <a:ea typeface="Aptos" panose="020B0004020202020204" pitchFamily="34" charset="0"/>
                  </a:rPr>
                  <a:t>Geometrically, the hyperplane </a:t>
                </a:r>
                <a14:m>
                  <m:oMath xmlns:m="http://schemas.openxmlformats.org/officeDocument/2006/math">
                    <m:d>
                      <m:dPr>
                        <m:begChr m:val="{"/>
                        <m:endChr m:val="|"/>
                        <m:ctrlPr>
                          <a:rPr lang="en-IN" sz="2400" i="1">
                            <a:effectLst/>
                            <a:latin typeface="Cambria Math" panose="02040503050406030204" pitchFamily="18" charset="0"/>
                            <a:cs typeface="Times New Roman" panose="020206030504050203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m:t>
                        </m:r>
                      </m:e>
                    </m:d>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r>
                      <a:rPr lang="en-US" sz="2400" i="1">
                        <a:effectLst/>
                        <a:latin typeface="Cambria Math" panose="02040503050406030204" pitchFamily="18" charset="0"/>
                        <a:ea typeface="Aptos" panose="020B0004020202020204" pitchFamily="34" charset="0"/>
                        <a:cs typeface="Times New Roman" panose="02020603050405020304" pitchFamily="18" charset="0"/>
                      </a:rPr>
                      <m:t>𝑏</m:t>
                    </m:r>
                    <m:r>
                      <a:rPr lang="en-US" sz="2400" i="1">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400" dirty="0">
                    <a:effectLst/>
                    <a:latin typeface="Times New Roman" panose="02020603050405020304" pitchFamily="18" charset="0"/>
                    <a:ea typeface="Aptos" panose="020B0004020202020204" pitchFamily="34" charset="0"/>
                  </a:rPr>
                  <a:t> can be interpreted as the set of points with a constant inner product to a given vector </a:t>
                </a:r>
                <a14:m>
                  <m:oMath xmlns:m="http://schemas.openxmlformats.org/officeDocument/2006/math">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oMath>
                </a14:m>
                <a:r>
                  <a:rPr lang="en-US" sz="2400" dirty="0">
                    <a:effectLst/>
                    <a:latin typeface="Times New Roman" panose="02020603050405020304" pitchFamily="18" charset="0"/>
                    <a:ea typeface="Aptos" panose="020B0004020202020204" pitchFamily="34" charset="0"/>
                  </a:rPr>
                  <a:t>, </a:t>
                </a:r>
              </a:p>
              <a:p>
                <a:r>
                  <a:rPr lang="en-US" sz="2400" dirty="0">
                    <a:effectLst/>
                    <a:latin typeface="Times New Roman" panose="02020603050405020304" pitchFamily="18" charset="0"/>
                    <a:ea typeface="Aptos" panose="020B0004020202020204" pitchFamily="34" charset="0"/>
                  </a:rPr>
                  <a:t>This geometric interpretation can be understood by expressing the hyperplane in the form </a:t>
                </a:r>
                <a14:m>
                  <m:oMath xmlns:m="http://schemas.openxmlformats.org/officeDocument/2006/math">
                    <m:d>
                      <m:dPr>
                        <m:begChr m:val="{"/>
                        <m:endChr m:val="|"/>
                        <m:ctrlPr>
                          <a:rPr lang="en-IN" sz="2400" i="1">
                            <a:effectLst/>
                            <a:latin typeface="Cambria Math" panose="02040503050406030204" pitchFamily="18" charset="0"/>
                            <a:cs typeface="Times New Roman" panose="020206030504050203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m:t>
                        </m:r>
                      </m:e>
                    </m:d>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 (</m:t>
                    </m:r>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r>
                      <a:rPr lang="en-US" sz="2400" i="1">
                        <a:effectLst/>
                        <a:latin typeface="Cambria Math" panose="02040503050406030204" pitchFamily="18" charset="0"/>
                        <a:ea typeface="Aptos" panose="020B0004020202020204" pitchFamily="34" charset="0"/>
                        <a:cs typeface="Times New Roman" panose="02020603050405020304" pitchFamily="18" charset="0"/>
                      </a:rPr>
                      <m:t>) = 0}</m:t>
                    </m:r>
                  </m:oMath>
                </a14:m>
                <a:r>
                  <a:rPr lang="en-US" sz="2400" dirty="0">
                    <a:effectLst/>
                    <a:latin typeface="Times New Roman" panose="02020603050405020304" pitchFamily="18" charset="0"/>
                    <a:ea typeface="Aptos" panose="020B0004020202020204" pitchFamily="34" charset="0"/>
                  </a:rPr>
                  <a:t>, where </a:t>
                </a:r>
                <a14:m>
                  <m:oMath xmlns:m="http://schemas.openxmlformats.org/officeDocument/2006/math">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oMath>
                </a14:m>
                <a:r>
                  <a:rPr lang="en-US" sz="2400" dirty="0">
                    <a:effectLst/>
                    <a:latin typeface="Times New Roman" panose="02020603050405020304" pitchFamily="18" charset="0"/>
                    <a:ea typeface="Aptos" panose="020B0004020202020204" pitchFamily="34" charset="0"/>
                  </a:rPr>
                  <a:t> is any point in the hyperplane (i.e., any point that satisﬁes </a:t>
                </a:r>
                <a14:m>
                  <m:oMath xmlns:m="http://schemas.openxmlformats.org/officeDocument/2006/math">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𝑇</m:t>
                        </m:r>
                      </m:sup>
                    </m:sSup>
                    <m:r>
                      <a:rPr lang="en-US" sz="2400" i="1">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r>
                      <a:rPr lang="en-US" sz="2400" i="1">
                        <a:effectLst/>
                        <a:latin typeface="Cambria Math" panose="02040503050406030204" pitchFamily="18" charset="0"/>
                        <a:ea typeface="Aptos" panose="020B0004020202020204" pitchFamily="34" charset="0"/>
                        <a:cs typeface="Times New Roman" panose="02020603050405020304" pitchFamily="18" charset="0"/>
                      </a:rPr>
                      <m:t> = </m:t>
                    </m:r>
                    <m:r>
                      <a:rPr lang="en-US" sz="2400" i="1">
                        <a:effectLst/>
                        <a:latin typeface="Cambria Math" panose="02040503050406030204" pitchFamily="18" charset="0"/>
                        <a:ea typeface="Aptos" panose="020B0004020202020204" pitchFamily="34" charset="0"/>
                        <a:cs typeface="Times New Roman" panose="02020603050405020304" pitchFamily="18" charset="0"/>
                      </a:rPr>
                      <m:t>𝑏</m:t>
                    </m:r>
                    <m:r>
                      <a:rPr lang="en-US" sz="2400" i="1">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400" dirty="0">
                    <a:effectLst/>
                    <a:latin typeface="Times New Roman" panose="02020603050405020304" pitchFamily="18" charset="0"/>
                    <a:ea typeface="Aptos" panose="020B0004020202020204" pitchFamily="34" charset="0"/>
                  </a:rPr>
                  <a:t>. </a:t>
                </a:r>
              </a:p>
              <a:p>
                <a:r>
                  <a:rPr lang="en-US" sz="2400" dirty="0">
                    <a:effectLst/>
                    <a:latin typeface="Times New Roman" panose="02020603050405020304" pitchFamily="18" charset="0"/>
                    <a:ea typeface="Aptos" panose="020B0004020202020204" pitchFamily="34" charset="0"/>
                  </a:rPr>
                  <a:t>This representation can in turn be expressed as </a:t>
                </a:r>
                <a14:m>
                  <m:oMath xmlns:m="http://schemas.openxmlformats.org/officeDocument/2006/math">
                    <m:d>
                      <m:dPr>
                        <m:begChr m:val="{"/>
                        <m:endChr m:val="|"/>
                        <m:ctrlPr>
                          <a:rPr lang="en-IN" sz="2400" i="1">
                            <a:effectLst/>
                            <a:latin typeface="Cambria Math" panose="02040503050406030204" pitchFamily="18" charset="0"/>
                            <a:cs typeface="Times New Roman" panose="020206030504050203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m:t>
                        </m:r>
                      </m:e>
                    </m:d>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i="1">
                            <a:effectLst/>
                            <a:latin typeface="Cambria Math" panose="02040503050406030204" pitchFamily="18" charset="0"/>
                            <a:ea typeface="Aptos" panose="020B0004020202020204" pitchFamily="34" charset="0"/>
                            <a:cs typeface="Times New Roman" panose="02020603050405020304" pitchFamily="18" charset="0"/>
                          </a:rPr>
                          <m:t>𝑇</m:t>
                        </m:r>
                      </m:sup>
                    </m:sSup>
                    <m:d>
                      <m:dPr>
                        <m:ctrlPr>
                          <a:rPr lang="en-IN" sz="2400" i="1">
                            <a:effectLst/>
                            <a:latin typeface="Cambria Math" panose="02040503050406030204" pitchFamily="18" charset="0"/>
                            <a:cs typeface="Times New Roman" panose="02020603050405020304" pitchFamily="18" charset="0"/>
                          </a:rPr>
                        </m:ctrlPr>
                      </m:d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r>
                          <a:rPr lang="en-US" sz="2400" i="1">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e>
                    </m:d>
                    <m:r>
                      <a:rPr lang="en-US" sz="2400" i="1">
                        <a:effectLst/>
                        <a:latin typeface="Cambria Math" panose="02040503050406030204" pitchFamily="18" charset="0"/>
                        <a:ea typeface="Aptos" panose="020B0004020202020204" pitchFamily="34" charset="0"/>
                        <a:cs typeface="Times New Roman" panose="02020603050405020304" pitchFamily="18" charset="0"/>
                      </a:rPr>
                      <m:t>= 0}=</m:t>
                    </m:r>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r>
                      <a:rPr lang="en-US" sz="24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en-US" sz="2400" dirty="0">
                    <a:effectLst/>
                    <a:latin typeface="Times New Roman" panose="02020603050405020304" pitchFamily="18" charset="0"/>
                    <a:ea typeface="Aptos" panose="020B0004020202020204" pitchFamily="34" charset="0"/>
                  </a:rPr>
                  <a:t> where </a:t>
                </a:r>
                <a14:m>
                  <m:oMath xmlns:m="http://schemas.openxmlformats.org/officeDocument/2006/math">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en-US" sz="2400" dirty="0">
                    <a:effectLst/>
                    <a:latin typeface="Times New Roman" panose="02020603050405020304" pitchFamily="18" charset="0"/>
                    <a:ea typeface="Aptos" panose="020B0004020202020204" pitchFamily="34" charset="0"/>
                  </a:rPr>
                  <a:t>  denotes the orthogonal complement of a, i.e., the set of all vectors orthogonal to it:</a:t>
                </a:r>
                <a:r>
                  <a:rPr lang="en-US" sz="2400" dirty="0">
                    <a:effectLst/>
                    <a:latin typeface="Times New Roman" panose="02020603050405020304" pitchFamily="18" charset="0"/>
                    <a:ea typeface="Times New Roman" panose="02020603050405020304" pitchFamily="18" charset="0"/>
                  </a:rPr>
                  <a:t>  </a:t>
                </a:r>
                <a14:m>
                  <m:oMath xmlns:m="http://schemas.openxmlformats.org/officeDocument/2006/math">
                    <m:sSup>
                      <m:sSupPr>
                        <m:ctrlPr>
                          <a:rPr lang="en-IN"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e>
                      <m:sup>
                        <m:r>
                          <a:rPr lang="en-US" sz="2400">
                            <a:effectLst/>
                            <a:latin typeface="Cambria Math" panose="02040503050406030204" pitchFamily="18" charset="0"/>
                            <a:ea typeface="Aptos" panose="020B0004020202020204" pitchFamily="34" charset="0"/>
                            <a:cs typeface="Times New Roman" panose="02020603050405020304" pitchFamily="18" charset="0"/>
                          </a:rPr>
                          <m:t>⊥</m:t>
                        </m:r>
                      </m:sup>
                    </m:s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e>
                    </m:d>
                    <m:sSup>
                      <m:sSupPr>
                        <m:ctrlPr>
                          <a:rPr lang="en-IN"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US"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Aptos" panose="020B0004020202020204" pitchFamily="34" charset="0"/>
                  </a:rPr>
                  <a:t>This shows that the hyperplane consists of an oﬀset </a:t>
                </a:r>
                <a14:m>
                  <m:oMath xmlns:m="http://schemas.openxmlformats.org/officeDocument/2006/math">
                    <m:sSub>
                      <m:sSubPr>
                        <m:ctrlPr>
                          <a:rPr lang="en-I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2400" i="1">
                            <a:effectLst/>
                            <a:latin typeface="Cambria Math" panose="02040503050406030204" pitchFamily="18" charset="0"/>
                            <a:ea typeface="Aptos" panose="020B0004020202020204" pitchFamily="34" charset="0"/>
                            <a:cs typeface="Times New Roman" panose="02020603050405020304" pitchFamily="18" charset="0"/>
                          </a:rPr>
                          <m:t>0</m:t>
                        </m:r>
                      </m:sub>
                    </m:sSub>
                  </m:oMath>
                </a14:m>
                <a:r>
                  <a:rPr lang="en-US" sz="2400" dirty="0">
                    <a:effectLst/>
                    <a:latin typeface="Times New Roman" panose="02020603050405020304" pitchFamily="18" charset="0"/>
                    <a:ea typeface="Aptos" panose="020B0004020202020204" pitchFamily="34" charset="0"/>
                  </a:rPr>
                  <a:t>, plus all vectors orthogonal to the (normal) vector </a:t>
                </a:r>
                <a14:m>
                  <m:oMath xmlns:m="http://schemas.openxmlformats.org/officeDocument/2006/math">
                    <m:r>
                      <a:rPr lang="en-US" sz="2400" i="1">
                        <a:effectLst/>
                        <a:latin typeface="Cambria Math" panose="02040503050406030204" pitchFamily="18" charset="0"/>
                        <a:ea typeface="Aptos" panose="020B0004020202020204" pitchFamily="34" charset="0"/>
                        <a:cs typeface="Times New Roman" panose="02020603050405020304" pitchFamily="18" charset="0"/>
                      </a:rPr>
                      <m:t>𝑎</m:t>
                    </m:r>
                  </m:oMath>
                </a14:m>
                <a:r>
                  <a:rPr lang="en-US" sz="2400" dirty="0">
                    <a:effectLst/>
                    <a:latin typeface="Times New Roman" panose="02020603050405020304" pitchFamily="18" charset="0"/>
                    <a:ea typeface="Aptos" panose="020B0004020202020204" pitchFamily="34" charset="0"/>
                  </a:rPr>
                  <a:t>. </a:t>
                </a:r>
                <a:endParaRPr lang="en-IN" sz="2400" dirty="0"/>
              </a:p>
            </p:txBody>
          </p:sp>
        </mc:Choice>
        <mc:Fallback xmlns="">
          <p:sp>
            <p:nvSpPr>
              <p:cNvPr id="3" name="Content Placeholder 2">
                <a:extLst>
                  <a:ext uri="{FF2B5EF4-FFF2-40B4-BE49-F238E27FC236}">
                    <a16:creationId xmlns:a16="http://schemas.microsoft.com/office/drawing/2014/main" id="{247910FB-5488-1FA2-C07D-AA880715435F}"/>
                  </a:ext>
                </a:extLst>
              </p:cNvPr>
              <p:cNvSpPr>
                <a:spLocks noGrp="1" noRot="1" noChangeAspect="1" noMove="1" noResize="1" noEditPoints="1" noAdjustHandles="1" noChangeArrowheads="1" noChangeShapeType="1" noTextEdit="1"/>
              </p:cNvSpPr>
              <p:nvPr>
                <p:ph idx="1"/>
              </p:nvPr>
            </p:nvSpPr>
            <p:spPr>
              <a:xfrm>
                <a:off x="838200" y="1219200"/>
                <a:ext cx="10515600" cy="4957763"/>
              </a:xfrm>
              <a:blipFill>
                <a:blip r:embed="rId2"/>
                <a:stretch>
                  <a:fillRect l="-812" t="-1722" r="-1217"/>
                </a:stretch>
              </a:blipFill>
            </p:spPr>
            <p:txBody>
              <a:bodyPr/>
              <a:lstStyle/>
              <a:p>
                <a:r>
                  <a:rPr lang="en-IN">
                    <a:noFill/>
                  </a:rPr>
                  <a:t> </a:t>
                </a:r>
              </a:p>
            </p:txBody>
          </p:sp>
        </mc:Fallback>
      </mc:AlternateContent>
    </p:spTree>
    <p:extLst>
      <p:ext uri="{BB962C8B-B14F-4D97-AF65-F5344CB8AC3E}">
        <p14:creationId xmlns:p14="http://schemas.microsoft.com/office/powerpoint/2010/main" val="967008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A9135-CBC5-FB1F-2E3F-219331948F30}"/>
              </a:ext>
            </a:extLst>
          </p:cNvPr>
          <p:cNvSpPr>
            <a:spLocks noGrp="1"/>
          </p:cNvSpPr>
          <p:nvPr>
            <p:ph idx="1"/>
          </p:nvPr>
        </p:nvSpPr>
        <p:spPr>
          <a:xfrm>
            <a:off x="838200" y="533400"/>
            <a:ext cx="10515600" cy="5643563"/>
          </a:xfrm>
        </p:spPr>
        <p:txBody>
          <a:bodyPr/>
          <a:lstStyle/>
          <a:p>
            <a:endParaRPr lang="en-IN" dirty="0"/>
          </a:p>
        </p:txBody>
      </p:sp>
    </p:spTree>
    <p:extLst>
      <p:ext uri="{BB962C8B-B14F-4D97-AF65-F5344CB8AC3E}">
        <p14:creationId xmlns:p14="http://schemas.microsoft.com/office/powerpoint/2010/main" val="34984143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2822-0541-38CD-A5A9-CAE3625E8519}"/>
              </a:ext>
            </a:extLst>
          </p:cNvPr>
          <p:cNvSpPr>
            <a:spLocks noGrp="1"/>
          </p:cNvSpPr>
          <p:nvPr>
            <p:ph type="ctrTitle"/>
          </p:nvPr>
        </p:nvSpPr>
        <p:spPr>
          <a:xfrm>
            <a:off x="1524000" y="1122363"/>
            <a:ext cx="9144000" cy="3427866"/>
          </a:xfrm>
        </p:spPr>
        <p:txBody>
          <a:bodyPr>
            <a:normAutofit/>
          </a:bodyPr>
          <a:lstStyle/>
          <a:p>
            <a:r>
              <a:rPr lang="en-US" sz="4400" b="1" dirty="0">
                <a:effectLst/>
                <a:latin typeface="Times New Roman" panose="02020603050405020304" pitchFamily="18" charset="0"/>
                <a:ea typeface="Times New Roman" panose="02020603050405020304" pitchFamily="18" charset="0"/>
              </a:rPr>
              <a:t>Constrained Optimization </a:t>
            </a:r>
            <a:br>
              <a:rPr lang="en-US" sz="4400" b="1" dirty="0">
                <a:effectLst/>
                <a:latin typeface="Times New Roman" panose="02020603050405020304" pitchFamily="18" charset="0"/>
                <a:ea typeface="Times New Roman" panose="02020603050405020304" pitchFamily="18" charset="0"/>
              </a:rPr>
            </a:br>
            <a:r>
              <a:rPr lang="en-US" sz="4400" b="1" dirty="0">
                <a:effectLst/>
                <a:latin typeface="Times New Roman" panose="02020603050405020304" pitchFamily="18" charset="0"/>
                <a:ea typeface="Times New Roman" panose="02020603050405020304" pitchFamily="18" charset="0"/>
              </a:rPr>
              <a:t>and </a:t>
            </a:r>
            <a:br>
              <a:rPr lang="en-US" sz="4400" b="1" dirty="0">
                <a:effectLst/>
                <a:latin typeface="Times New Roman" panose="02020603050405020304" pitchFamily="18" charset="0"/>
                <a:ea typeface="Times New Roman" panose="02020603050405020304" pitchFamily="18" charset="0"/>
              </a:rPr>
            </a:br>
            <a:r>
              <a:rPr lang="en-US" sz="4400" b="1" dirty="0">
                <a:effectLst/>
                <a:latin typeface="Times New Roman" panose="02020603050405020304" pitchFamily="18" charset="0"/>
                <a:ea typeface="Times New Roman" panose="02020603050405020304" pitchFamily="18" charset="0"/>
              </a:rPr>
              <a:t>KKT conditions</a:t>
            </a:r>
            <a:endParaRPr lang="en-IN" sz="4400" dirty="0"/>
          </a:p>
        </p:txBody>
      </p:sp>
    </p:spTree>
    <p:extLst>
      <p:ext uri="{BB962C8B-B14F-4D97-AF65-F5344CB8AC3E}">
        <p14:creationId xmlns:p14="http://schemas.microsoft.com/office/powerpoint/2010/main" val="3933027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025-E2CD-CDB6-AE84-EAB61BF09D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AF3136-9246-F1E5-39EA-DE1D07CCFDD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13272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C4655F-AA91-F968-906C-F5FC4AB8C090}"/>
                  </a:ext>
                </a:extLst>
              </p:cNvPr>
              <p:cNvSpPr>
                <a:spLocks noGrp="1"/>
              </p:cNvSpPr>
              <p:nvPr>
                <p:ph idx="1"/>
              </p:nvPr>
            </p:nvSpPr>
            <p:spPr>
              <a:xfrm>
                <a:off x="838200" y="762000"/>
                <a:ext cx="10515600" cy="5414963"/>
              </a:xfrm>
            </p:spPr>
            <p:txBody>
              <a:bodyPr>
                <a:normAutofit/>
              </a:bodyPr>
              <a:lstStyle/>
              <a:p>
                <a:pPr marL="0" indent="0" algn="ctr">
                  <a:lnSpc>
                    <a:spcPct val="107000"/>
                  </a:lnSpc>
                  <a:spcAft>
                    <a:spcPts val="800"/>
                  </a:spcAft>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 general constrained minimization problem may be written as (CNLP): </a:t>
                </a:r>
                <a14:m>
                  <m:oMath xmlns:m="http://schemas.openxmlformats.org/officeDocument/2006/math">
                    <m:r>
                      <a:rPr lang="en-IN" b="0" i="0"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𝑚𝑖𝑛</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2743200" lvl="6" indent="0" algn="just">
                  <a:lnSpc>
                    <a:spcPct val="107000"/>
                  </a:lnSpc>
                  <a:spcAft>
                    <a:spcPts val="800"/>
                  </a:spcAft>
                  <a:buNone/>
                </a:pPr>
                <a:r>
                  <a:rPr lang="en-IN" sz="2800" i="1" kern="100" dirty="0">
                    <a:effectLst/>
                    <a:latin typeface="Cambria Math" panose="02040503050406030204" pitchFamily="18" charset="0"/>
                    <a:ea typeface="Times New Roman" panose="02020603050405020304" pitchFamily="18" charset="0"/>
                    <a:cs typeface="Times New Roman" panose="02020603050405020304" pitchFamily="18" charset="0"/>
                  </a:rPr>
                  <a:t>Subject to </a:t>
                </a:r>
              </a:p>
              <a:p>
                <a:pPr marL="2743200" lvl="6" indent="0" algn="just">
                  <a:lnSpc>
                    <a:spcPct val="107000"/>
                  </a:lnSpc>
                  <a:spcAft>
                    <a:spcPts val="800"/>
                  </a:spcAft>
                  <a:buNone/>
                </a:pPr>
                <a:r>
                  <a:rPr lang="en-IN" sz="2800" kern="1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657600" lvl="8" indent="0" algn="just">
                  <a:lnSpc>
                    <a:spcPct val="107000"/>
                  </a:lnSpc>
                  <a:spcAft>
                    <a:spcPts val="800"/>
                  </a:spcAft>
                  <a:buNone/>
                </a:pPr>
                <a:r>
                  <a:rPr lang="en-IN" sz="2800" kern="1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 = 1, . . . , </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IN" sz="2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657600" lvl="8" indent="0" algn="just">
                  <a:lnSpc>
                    <a:spcPct val="107000"/>
                  </a:lnSpc>
                  <a:spcAft>
                    <a:spcPts val="800"/>
                  </a:spcAft>
                  <a:buNone/>
                </a:pPr>
                <a:endParaRPr lang="en-IN"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are inequality and equality constraint functions, respectively.</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B5C4655F-AA91-F968-906C-F5FC4AB8C090}"/>
                  </a:ext>
                </a:extLst>
              </p:cNvPr>
              <p:cNvSpPr>
                <a:spLocks noGrp="1" noRot="1" noChangeAspect="1" noMove="1" noResize="1" noEditPoints="1" noAdjustHandles="1" noChangeArrowheads="1" noChangeShapeType="1" noTextEdit="1"/>
              </p:cNvSpPr>
              <p:nvPr>
                <p:ph idx="1"/>
              </p:nvPr>
            </p:nvSpPr>
            <p:spPr>
              <a:xfrm>
                <a:off x="838200" y="762000"/>
                <a:ext cx="10515600" cy="5414963"/>
              </a:xfrm>
              <a:blipFill>
                <a:blip r:embed="rId2"/>
                <a:stretch>
                  <a:fillRect l="-1043" t="-1126" r="-1913"/>
                </a:stretch>
              </a:blipFill>
            </p:spPr>
            <p:txBody>
              <a:bodyPr/>
              <a:lstStyle/>
              <a:p>
                <a:r>
                  <a:rPr lang="en-IN">
                    <a:noFill/>
                  </a:rPr>
                  <a:t> </a:t>
                </a:r>
              </a:p>
            </p:txBody>
          </p:sp>
        </mc:Fallback>
      </mc:AlternateContent>
    </p:spTree>
    <p:extLst>
      <p:ext uri="{BB962C8B-B14F-4D97-AF65-F5344CB8AC3E}">
        <p14:creationId xmlns:p14="http://schemas.microsoft.com/office/powerpoint/2010/main" val="39058876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29152E-1850-75FC-BB26-DA24F72DD0C3}"/>
                  </a:ext>
                </a:extLst>
              </p:cNvPr>
              <p:cNvSpPr>
                <a:spLocks noGrp="1"/>
              </p:cNvSpPr>
              <p:nvPr>
                <p:ph idx="1"/>
              </p:nvPr>
            </p:nvSpPr>
            <p:spPr/>
            <p:txBody>
              <a:bodyPr/>
              <a:lstStyle/>
              <a:p>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We can write the constrained optimization concisely as </a:t>
                </a:r>
              </a:p>
              <a:p>
                <a:pPr marL="0" indent="0" algn="ctr">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minimize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subject to </a:t>
                </a:r>
              </a:p>
              <a:p>
                <a:pPr marL="0" indent="0" algn="ctr">
                  <a:buNone/>
                </a:pPr>
                <a:r>
                  <a:rPr lang="en-IN" kern="100" dirty="0">
                    <a:effectLst/>
                    <a:ea typeface="Times New Roman" panose="02020603050405020304" pitchFamily="18" charset="0"/>
                    <a:cs typeface="Times New Roman" panose="02020603050405020304" pitchFamily="18" charset="0"/>
                  </a:rPr>
                  <a:t>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0,</m:t>
                    </m:r>
                  </m:oMath>
                </a14:m>
                <a:endParaRPr lang="en-IN"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IN" b="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pPr>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The feasible set is </a:t>
                </a:r>
                <a14:m>
                  <m:oMath xmlns:m="http://schemas.openxmlformats.org/officeDocument/2006/math">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𝛺</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𝑔</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 </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i="1" kern="100">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IN"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ct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029152E-1850-75FC-BB26-DA24F72DD0C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IN">
                    <a:noFill/>
                  </a:rPr>
                  <a:t> </a:t>
                </a:r>
              </a:p>
            </p:txBody>
          </p:sp>
        </mc:Fallback>
      </mc:AlternateContent>
    </p:spTree>
    <p:extLst>
      <p:ext uri="{BB962C8B-B14F-4D97-AF65-F5344CB8AC3E}">
        <p14:creationId xmlns:p14="http://schemas.microsoft.com/office/powerpoint/2010/main" val="4275570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8C0E-5304-BD60-6022-6C0151F4F880}"/>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rPr>
              <a:t>Definition</a:t>
            </a:r>
            <a:endParaRPr lang="en-IN"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8FD8F1-5C47-1173-C1E1-D67E4752F70A}"/>
                  </a:ext>
                </a:extLst>
              </p:cNvPr>
              <p:cNvSpPr>
                <a:spLocks noGrp="1"/>
              </p:cNvSpPr>
              <p:nvPr>
                <p:ph idx="1"/>
              </p:nvPr>
            </p:nvSpPr>
            <p:spPr/>
            <p:txBody>
              <a:bodyPr>
                <a:normAutofit/>
              </a:bodyPr>
              <a:lstStyle/>
              <a:p>
                <a:r>
                  <a:rPr lang="en-US" sz="3200" dirty="0">
                    <a:effectLst/>
                    <a:latin typeface="Times New Roman" panose="02020603050405020304" pitchFamily="18" charset="0"/>
                    <a:ea typeface="Times New Roman" panose="02020603050405020304" pitchFamily="18" charset="0"/>
                  </a:rPr>
                  <a:t>A point </a:t>
                </a:r>
                <a14:m>
                  <m:oMath xmlns:m="http://schemas.openxmlformats.org/officeDocument/2006/math">
                    <m:sSup>
                      <m:sSup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sz="3200" dirty="0">
                    <a:effectLst/>
                    <a:latin typeface="Times New Roman" panose="02020603050405020304" pitchFamily="18" charset="0"/>
                    <a:ea typeface="Times New Roman" panose="02020603050405020304" pitchFamily="18" charset="0"/>
                  </a:rPr>
                  <a:t> satisfying the constraint </a:t>
                </a:r>
                <a14:m>
                  <m:oMath xmlns:m="http://schemas.openxmlformats.org/officeDocument/2006/math">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h</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 = 0 </m:t>
                    </m:r>
                  </m:oMath>
                </a14:m>
                <a:r>
                  <a:rPr lang="en-US" sz="3200" dirty="0">
                    <a:effectLst/>
                    <a:latin typeface="Times New Roman" panose="02020603050405020304" pitchFamily="18" charset="0"/>
                    <a:ea typeface="Times New Roman" panose="02020603050405020304" pitchFamily="18" charset="0"/>
                  </a:rPr>
                  <a:t>is said to be a </a:t>
                </a:r>
              </a:p>
              <a:p>
                <a:pPr marL="0" indent="0">
                  <a:buNone/>
                </a:pPr>
                <a:r>
                  <a:rPr lang="en-US" sz="3200" b="1" i="1" dirty="0">
                    <a:effectLst/>
                    <a:latin typeface="Times New Roman" panose="02020603050405020304" pitchFamily="18" charset="0"/>
                    <a:ea typeface="Times New Roman" panose="02020603050405020304" pitchFamily="18" charset="0"/>
                  </a:rPr>
                  <a:t>			regular point </a:t>
                </a:r>
                <a:r>
                  <a:rPr lang="en-US" sz="3200" dirty="0">
                    <a:effectLst/>
                    <a:latin typeface="Times New Roman" panose="02020603050405020304" pitchFamily="18" charset="0"/>
                    <a:ea typeface="Times New Roman" panose="02020603050405020304" pitchFamily="18" charset="0"/>
                  </a:rPr>
                  <a:t>of the constraint </a:t>
                </a:r>
              </a:p>
              <a:p>
                <a:pPr marL="0" indent="0">
                  <a:buNone/>
                </a:pPr>
                <a:r>
                  <a:rPr lang="en-US" sz="3200" dirty="0">
                    <a:effectLst/>
                    <a:latin typeface="Times New Roman" panose="02020603050405020304" pitchFamily="18" charset="0"/>
                    <a:ea typeface="Times New Roman" panose="02020603050405020304" pitchFamily="18" charset="0"/>
                  </a:rPr>
                  <a:t>if the gradient vectors </a:t>
                </a:r>
                <a14:m>
                  <m:oMath xmlns:m="http://schemas.openxmlformats.org/officeDocument/2006/math">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sz="3200" i="1">
                        <a:effectLst/>
                        <a:latin typeface="Cambria Math" panose="02040503050406030204" pitchFamily="18" charset="0"/>
                        <a:ea typeface="Times New Roman" panose="02020603050405020304" pitchFamily="18" charset="0"/>
                        <a:cs typeface="Cambria Math" panose="02040503050406030204" pitchFamily="18" charset="0"/>
                      </a:rPr>
                      <m:t>)</m:t>
                    </m:r>
                  </m:oMath>
                </a14:m>
                <a:r>
                  <a:rPr lang="en-US" sz="3200" dirty="0">
                    <a:effectLst/>
                    <a:latin typeface="Times New Roman" panose="02020603050405020304" pitchFamily="18" charset="0"/>
                    <a:ea typeface="Times New Roman" panose="02020603050405020304" pitchFamily="18" charset="0"/>
                  </a:rPr>
                  <a:t> are linearly independent</a:t>
                </a:r>
                <a:r>
                  <a:rPr lang="en-US" sz="3200" b="1" dirty="0">
                    <a:effectLst/>
                    <a:latin typeface="Times New Roman" panose="02020603050405020304" pitchFamily="18" charset="0"/>
                    <a:ea typeface="Times New Roman" panose="02020603050405020304" pitchFamily="18" charset="0"/>
                  </a:rPr>
                  <a:t>.</a:t>
                </a:r>
                <a:endParaRPr lang="en-IN" sz="3200" dirty="0"/>
              </a:p>
            </p:txBody>
          </p:sp>
        </mc:Choice>
        <mc:Fallback xmlns="">
          <p:sp>
            <p:nvSpPr>
              <p:cNvPr id="3" name="Content Placeholder 2">
                <a:extLst>
                  <a:ext uri="{FF2B5EF4-FFF2-40B4-BE49-F238E27FC236}">
                    <a16:creationId xmlns:a16="http://schemas.microsoft.com/office/drawing/2014/main" id="{048FD8F1-5C47-1173-C1E1-D67E4752F70A}"/>
                  </a:ext>
                </a:extLst>
              </p:cNvPr>
              <p:cNvSpPr>
                <a:spLocks noGrp="1" noRot="1" noChangeAspect="1" noMove="1" noResize="1" noEditPoints="1" noAdjustHandles="1" noChangeArrowheads="1" noChangeShapeType="1" noTextEdit="1"/>
              </p:cNvSpPr>
              <p:nvPr>
                <p:ph idx="1"/>
              </p:nvPr>
            </p:nvSpPr>
            <p:spPr>
              <a:blipFill>
                <a:blip r:embed="rId2"/>
                <a:stretch>
                  <a:fillRect l="-1507" t="-3081" r="-1391"/>
                </a:stretch>
              </a:blipFill>
            </p:spPr>
            <p:txBody>
              <a:bodyPr/>
              <a:lstStyle/>
              <a:p>
                <a:r>
                  <a:rPr lang="en-IN">
                    <a:noFill/>
                  </a:rPr>
                  <a:t> </a:t>
                </a:r>
              </a:p>
            </p:txBody>
          </p:sp>
        </mc:Fallback>
      </mc:AlternateContent>
    </p:spTree>
    <p:extLst>
      <p:ext uri="{BB962C8B-B14F-4D97-AF65-F5344CB8AC3E}">
        <p14:creationId xmlns:p14="http://schemas.microsoft.com/office/powerpoint/2010/main" val="240383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8DED-EBE2-C888-1193-3058F2CDAC18}"/>
              </a:ext>
            </a:extLst>
          </p:cNvPr>
          <p:cNvSpPr>
            <a:spLocks noGrp="1"/>
          </p:cNvSpPr>
          <p:nvPr>
            <p:ph type="title"/>
          </p:nvPr>
        </p:nvSpPr>
        <p:spPr/>
        <p:txBody>
          <a:bodyPr/>
          <a:lstStyle/>
          <a:p>
            <a:r>
              <a:rPr lang="en-IN"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Solution methods</a:t>
            </a:r>
            <a:br>
              <a:rPr lang="en-IN" sz="44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79108C0-846E-390F-EBE2-D1118DCC8526}"/>
              </a:ext>
            </a:extLst>
          </p:cNvPr>
          <p:cNvSpPr>
            <a:spLocks noGrp="1"/>
          </p:cNvSpPr>
          <p:nvPr>
            <p:ph idx="1"/>
          </p:nvPr>
        </p:nvSpPr>
        <p:spPr/>
        <p:txBody>
          <a:bodyPr>
            <a:normAutofit/>
          </a:bodyPr>
          <a:lstStyle/>
          <a:p>
            <a:pPr marL="0" indent="0">
              <a:lnSpc>
                <a:spcPct val="107000"/>
              </a:lnSpc>
              <a:spcAft>
                <a:spcPts val="800"/>
              </a:spcAft>
              <a:buNone/>
            </a:pPr>
            <a:r>
              <a:rPr lang="en-IN" dirty="0">
                <a:effectLst/>
                <a:latin typeface="Times New Roman" panose="02020603050405020304" pitchFamily="18" charset="0"/>
                <a:ea typeface="Times New Roman" panose="02020603050405020304" pitchFamily="18" charset="0"/>
              </a:rPr>
              <a:t>Three situations possible:</a:t>
            </a:r>
            <a:endParaRPr lang="en-IN"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6">
              <a:lnSpc>
                <a:spcPct val="107000"/>
              </a:lnSpc>
              <a:spcAft>
                <a:spcPts val="800"/>
              </a:spcAft>
            </a:pP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Equality constraints</a:t>
            </a:r>
          </a:p>
          <a:p>
            <a:pPr lvl="6">
              <a:lnSpc>
                <a:spcPct val="107000"/>
              </a:lnSpc>
              <a:spcAft>
                <a:spcPts val="800"/>
              </a:spcAft>
            </a:pP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Inequality constraints</a:t>
            </a:r>
          </a:p>
          <a:p>
            <a:pPr lvl="6">
              <a:lnSpc>
                <a:spcPct val="107000"/>
              </a:lnSpc>
              <a:spcAft>
                <a:spcPts val="800"/>
              </a:spcAft>
            </a:pPr>
            <a:r>
              <a:rPr lang="en-IN" sz="2800" kern="100" dirty="0">
                <a:effectLst/>
                <a:latin typeface="Times New Roman" panose="02020603050405020304" pitchFamily="18" charset="0"/>
                <a:ea typeface="Times New Roman" panose="02020603050405020304" pitchFamily="18" charset="0"/>
                <a:cs typeface="Times New Roman" panose="02020603050405020304" pitchFamily="18" charset="0"/>
              </a:rPr>
              <a:t>Mixed Constraints</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674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80C3-40F6-1D7B-EDE1-7B44A77AF5C7}"/>
              </a:ext>
            </a:extLst>
          </p:cNvPr>
          <p:cNvSpPr>
            <a:spLocks noGrp="1"/>
          </p:cNvSpPr>
          <p:nvPr>
            <p:ph type="ctrTitle"/>
          </p:nvPr>
        </p:nvSpPr>
        <p:spPr/>
        <p:txBody>
          <a:bodyPr>
            <a:normAutofit/>
          </a:bodyPr>
          <a:lstStyle/>
          <a:p>
            <a:r>
              <a:rPr lang="en-IN" sz="4400" b="1" kern="100" dirty="0">
                <a:effectLst/>
                <a:latin typeface="Times New Roman" panose="02020603050405020304" pitchFamily="18" charset="0"/>
                <a:ea typeface="Times New Roman" panose="02020603050405020304" pitchFamily="18" charset="0"/>
                <a:cs typeface="Times New Roman" panose="02020603050405020304" pitchFamily="18" charset="0"/>
              </a:rPr>
              <a:t>Equality constraints</a:t>
            </a:r>
            <a:br>
              <a:rPr lang="en-IN" sz="4400" kern="100" dirty="0">
                <a:effectLst/>
                <a:latin typeface="Aptos" panose="020B0004020202020204" pitchFamily="34" charset="0"/>
                <a:ea typeface="Aptos" panose="020B0004020202020204" pitchFamily="34" charset="0"/>
                <a:cs typeface="Times New Roman" panose="02020603050405020304" pitchFamily="18" charset="0"/>
              </a:rPr>
            </a:br>
            <a:endParaRPr lang="en-IN" sz="4400" dirty="0"/>
          </a:p>
        </p:txBody>
      </p:sp>
    </p:spTree>
    <p:extLst>
      <p:ext uri="{BB962C8B-B14F-4D97-AF65-F5344CB8AC3E}">
        <p14:creationId xmlns:p14="http://schemas.microsoft.com/office/powerpoint/2010/main" val="2423021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076A-960C-5A4D-7C5B-5EE7A6635EA6}"/>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rPr>
              <a:t>FIRST-ORDER NECESSARY CONDITIONS (FONC)</a:t>
            </a:r>
            <a:endParaRPr lang="en-IN"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69254-DE72-E67D-F040-6B7D6766C364}"/>
                  </a:ext>
                </a:extLst>
              </p:cNvPr>
              <p:cNvSpPr>
                <a:spLocks noGrp="1"/>
              </p:cNvSpPr>
              <p:nvPr>
                <p:ph idx="1"/>
              </p:nvPr>
            </p:nvSpPr>
            <p:spPr/>
            <p:txBody>
              <a:bodyPr/>
              <a:lstStyle/>
              <a:p>
                <a:pPr algn="just">
                  <a:lnSpc>
                    <a:spcPct val="107000"/>
                  </a:lnSpc>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Lemma.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Let </a:t>
                </a:r>
                <a14:m>
                  <m:oMath xmlns:m="http://schemas.openxmlformats.org/officeDocument/2006/math">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be a regular point of the constraints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and a local extremum point (a minimum or maximum) of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subject to these constraints. Then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Cambria Math" panose="02040503050406030204" pitchFamily="18" charset="0"/>
                      </a:rPr>
                      <m:t>h</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must also satisfy </a:t>
                </a:r>
                <a14:m>
                  <m:oMath xmlns:m="http://schemas.openxmlformats.org/officeDocument/2006/math">
                    <m:r>
                      <m:rPr>
                        <m:sty m:val="p"/>
                      </m:rPr>
                      <a:rPr lang="en-US"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sup>
                    </m:sSup>
                    <m:r>
                      <a:rPr lang="en-US" i="1" kern="100">
                        <a:effectLst/>
                        <a:latin typeface="Cambria Math" panose="02040503050406030204" pitchFamily="18" charset="0"/>
                        <a:ea typeface="Times New Roman" panose="02020603050405020304" pitchFamily="18" charset="0"/>
                        <a:cs typeface="Cambria Math" panose="020405030504060302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=0.</m:t>
                    </m:r>
                  </m:oMath>
                </a14:m>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3E269254-DE72-E67D-F040-6B7D6766C364}"/>
                  </a:ext>
                </a:extLst>
              </p:cNvPr>
              <p:cNvSpPr>
                <a:spLocks noGrp="1" noRot="1" noChangeAspect="1" noMove="1" noResize="1" noEditPoints="1" noAdjustHandles="1" noChangeArrowheads="1" noChangeShapeType="1" noTextEdit="1"/>
              </p:cNvSpPr>
              <p:nvPr>
                <p:ph idx="1"/>
              </p:nvPr>
            </p:nvSpPr>
            <p:spPr>
              <a:blipFill>
                <a:blip r:embed="rId2"/>
                <a:stretch>
                  <a:fillRect l="-1043" t="-1401" r="-1159"/>
                </a:stretch>
              </a:blipFill>
            </p:spPr>
            <p:txBody>
              <a:bodyPr/>
              <a:lstStyle/>
              <a:p>
                <a:r>
                  <a:rPr lang="en-IN">
                    <a:noFill/>
                  </a:rPr>
                  <a:t> </a:t>
                </a:r>
              </a:p>
            </p:txBody>
          </p:sp>
        </mc:Fallback>
      </mc:AlternateContent>
    </p:spTree>
    <p:extLst>
      <p:ext uri="{BB962C8B-B14F-4D97-AF65-F5344CB8AC3E}">
        <p14:creationId xmlns:p14="http://schemas.microsoft.com/office/powerpoint/2010/main" val="4182228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6648-6948-9DEE-B17C-B201A944A23B}"/>
              </a:ext>
            </a:extLst>
          </p:cNvPr>
          <p:cNvSpPr>
            <a:spLocks noGrp="1"/>
          </p:cNvSpPr>
          <p:nvPr>
            <p:ph type="title"/>
          </p:nvPr>
        </p:nvSpPr>
        <p:spPr/>
        <p:txBody>
          <a:bodyPr/>
          <a:lstStyle/>
          <a:p>
            <a:r>
              <a:rPr lang="en-IN" dirty="0"/>
              <a:t>FONC(Lagrange Condition)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6E2472-AE91-52A0-A1B1-CB88013D37E4}"/>
                  </a:ext>
                </a:extLst>
              </p:cNvPr>
              <p:cNvSpPr>
                <a:spLocks noGrp="1"/>
              </p:cNvSpPr>
              <p:nvPr>
                <p:ph idx="1"/>
              </p:nvPr>
            </p:nvSpPr>
            <p:spPr/>
            <p:txBody>
              <a:bodyPr>
                <a:normAutofit lnSpcReduction="10000"/>
              </a:bodyPr>
              <a:lstStyle/>
              <a:p>
                <a:r>
                  <a:rPr lang="en-US" sz="3200" dirty="0">
                    <a:effectLst/>
                    <a:latin typeface="Times New Roman" panose="02020603050405020304" pitchFamily="18" charset="0"/>
                    <a:ea typeface="Times New Roman" panose="02020603050405020304" pitchFamily="18" charset="0"/>
                  </a:rPr>
                  <a:t>The Lagrange condition, of the equality-constrained minimization problem is as follows:</a:t>
                </a:r>
              </a:p>
              <a:p>
                <a:r>
                  <a:rPr lang="en-US" sz="3200" b="1" kern="100" dirty="0">
                    <a:effectLst/>
                    <a:latin typeface="Times New Roman" panose="02020603050405020304" pitchFamily="18" charset="0"/>
                    <a:ea typeface="Times New Roman" panose="02020603050405020304" pitchFamily="18" charset="0"/>
                    <a:cs typeface="Times New Roman" panose="02020603050405020304" pitchFamily="18" charset="0"/>
                  </a:rPr>
                  <a:t>Theorem.</a:t>
                </a:r>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Let </a:t>
                </a:r>
                <a14:m>
                  <m:oMath xmlns:m="http://schemas.openxmlformats.org/officeDocument/2006/math">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be a local extremum point of </a:t>
                </a:r>
                <a14:m>
                  <m:oMath xmlns:m="http://schemas.openxmlformats.org/officeDocument/2006/math">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subject to the constraints </a:t>
                </a:r>
                <a14:m>
                  <m:oMath xmlns:m="http://schemas.openxmlformats.org/officeDocument/2006/math">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h</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Assume further that </a:t>
                </a:r>
                <a14:m>
                  <m:oMath xmlns:m="http://schemas.openxmlformats.org/officeDocument/2006/math">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kern="100">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is a regular point of these constraints. Then there is a </a:t>
                </a:r>
                <a14:m>
                  <m:oMath xmlns:m="http://schemas.openxmlformats.org/officeDocument/2006/math">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3200" i="1" kern="100">
                        <a:effectLst/>
                        <a:latin typeface="Cambria Math" panose="02040503050406030204" pitchFamily="18" charset="0"/>
                        <a:ea typeface="Times New Roman" panose="02020603050405020304" pitchFamily="18" charset="0"/>
                        <a:cs typeface="Cambria Math" panose="02040503050406030204" pitchFamily="18" charset="0"/>
                      </a:rPr>
                      <m:t>∈</m:t>
                    </m:r>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rPr>
                  <a:t> such that </a:t>
                </a:r>
                <a14:m>
                  <m:oMath xmlns:m="http://schemas.openxmlformats.org/officeDocument/2006/math">
                    <m:r>
                      <m:rPr>
                        <m:sty m:val="p"/>
                      </m:rPr>
                      <a:rPr lang="en-US" sz="3200"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h</m:t>
                    </m:r>
                    <m:d>
                      <m:d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IN" sz="3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sz="32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IN" sz="3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3200" b="1" dirty="0">
                  <a:solidFill>
                    <a:srgbClr val="FF0000"/>
                  </a:solidFill>
                  <a:effectLst/>
                  <a:latin typeface="Times New Roman" panose="02020603050405020304" pitchFamily="18" charset="0"/>
                  <a:ea typeface="Times New Roman" panose="02020603050405020304" pitchFamily="18" charset="0"/>
                </a:endParaRPr>
              </a:p>
              <a:p>
                <a:r>
                  <a:rPr lang="en-US" b="1" dirty="0">
                    <a:solidFill>
                      <a:srgbClr val="FF0000"/>
                    </a:solidFill>
                    <a:effectLst/>
                    <a:latin typeface="Times New Roman" panose="02020603050405020304" pitchFamily="18" charset="0"/>
                    <a:ea typeface="Times New Roman" panose="02020603050405020304" pitchFamily="18" charset="0"/>
                  </a:rPr>
                  <a:t>Remark. </a:t>
                </a:r>
                <a:r>
                  <a:rPr lang="en-US" dirty="0">
                    <a:solidFill>
                      <a:srgbClr val="FF0000"/>
                    </a:solidFill>
                    <a:effectLst/>
                    <a:latin typeface="Times New Roman" panose="02020603050405020304" pitchFamily="18" charset="0"/>
                    <a:ea typeface="Times New Roman" panose="02020603050405020304" pitchFamily="18" charset="0"/>
                  </a:rPr>
                  <a:t>The conditions above are necessary but not sufﬁcient to determine </a:t>
                </a:r>
                <a14:m>
                  <m:oMath xmlns:m="http://schemas.openxmlformats.org/officeDocument/2006/math">
                    <m:sSup>
                      <m:sSupPr>
                        <m:ctrlPr>
                          <a:rPr lang="en-IN"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solidFill>
                              <a:srgbClr val="FF0000"/>
                            </a:solidFill>
                            <a:effectLst/>
                            <a:latin typeface="Cambria Math" panose="02040503050406030204" pitchFamily="18" charset="0"/>
                            <a:ea typeface="Times New Roman" panose="02020603050405020304" pitchFamily="18" charset="0"/>
                            <a:cs typeface="Cambria Math" panose="02040503050406030204" pitchFamily="18" charset="0"/>
                          </a:rPr>
                          <m:t>∗</m:t>
                        </m:r>
                      </m:sup>
                    </m:sSup>
                  </m:oMath>
                </a14:m>
                <a:r>
                  <a:rPr lang="en-US" dirty="0">
                    <a:solidFill>
                      <a:srgbClr val="FF0000"/>
                    </a:solidFill>
                    <a:effectLst/>
                    <a:latin typeface="Times New Roman" panose="02020603050405020304" pitchFamily="18" charset="0"/>
                    <a:ea typeface="Times New Roman" panose="02020603050405020304" pitchFamily="18" charset="0"/>
                  </a:rPr>
                  <a:t> to be a local minimizer—a point satisfying these conditions could be a local maximizer or neither</a:t>
                </a:r>
                <a:endParaRPr lang="en-IN"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A06E2472-AE91-52A0-A1B1-CB88013D37E4}"/>
                  </a:ext>
                </a:extLst>
              </p:cNvPr>
              <p:cNvSpPr>
                <a:spLocks noGrp="1" noRot="1" noChangeAspect="1" noMove="1" noResize="1" noEditPoints="1" noAdjustHandles="1" noChangeArrowheads="1" noChangeShapeType="1" noTextEdit="1"/>
              </p:cNvSpPr>
              <p:nvPr>
                <p:ph idx="1"/>
              </p:nvPr>
            </p:nvSpPr>
            <p:spPr>
              <a:blipFill>
                <a:blip r:embed="rId2"/>
                <a:stretch>
                  <a:fillRect l="-1333" t="-4202" b="-1120"/>
                </a:stretch>
              </a:blipFill>
            </p:spPr>
            <p:txBody>
              <a:bodyPr/>
              <a:lstStyle/>
              <a:p>
                <a:r>
                  <a:rPr lang="en-IN">
                    <a:noFill/>
                  </a:rPr>
                  <a:t> </a:t>
                </a:r>
              </a:p>
            </p:txBody>
          </p:sp>
        </mc:Fallback>
      </mc:AlternateContent>
    </p:spTree>
    <p:extLst>
      <p:ext uri="{BB962C8B-B14F-4D97-AF65-F5344CB8AC3E}">
        <p14:creationId xmlns:p14="http://schemas.microsoft.com/office/powerpoint/2010/main" val="3905598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18.7|8.5|17.3|4.2|9.4|29|9.9|4.3|1.7|23.3|16.6|22.7|7.4|6.1|21.3|19.6"/>
</p:tagLst>
</file>

<file path=ppt/tags/tag2.xml><?xml version="1.0" encoding="utf-8"?>
<p:tagLst xmlns:a="http://schemas.openxmlformats.org/drawingml/2006/main" xmlns:r="http://schemas.openxmlformats.org/officeDocument/2006/relationships" xmlns:p="http://schemas.openxmlformats.org/presentationml/2006/main">
  <p:tag name="TIMING" val="|16.4|11.9|6|1.5|10.7|50.1|52.6|31.2|0.8|0.8"/>
</p:tagLst>
</file>

<file path=ppt/tags/tag3.xml><?xml version="1.0" encoding="utf-8"?>
<p:tagLst xmlns:a="http://schemas.openxmlformats.org/drawingml/2006/main" xmlns:r="http://schemas.openxmlformats.org/officeDocument/2006/relationships" xmlns:p="http://schemas.openxmlformats.org/presentationml/2006/main">
  <p:tag name="TIMING" val="|20.3|1.5|1.4|3.4|7.8|8.7|2.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810</TotalTime>
  <Words>8307</Words>
  <Application>Microsoft Office PowerPoint</Application>
  <PresentationFormat>Widescreen</PresentationFormat>
  <Paragraphs>641</Paragraphs>
  <Slides>121</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Abadi Extra Light</vt:lpstr>
      <vt:lpstr>Aptos</vt:lpstr>
      <vt:lpstr>Aptos Display</vt:lpstr>
      <vt:lpstr>Arial</vt:lpstr>
      <vt:lpstr>Calibri</vt:lpstr>
      <vt:lpstr>Cambria Math</vt:lpstr>
      <vt:lpstr>Helvetica Neue</vt:lpstr>
      <vt:lpstr>MJXc-TeX-ams-R</vt:lpstr>
      <vt:lpstr>MJXc-TeX-main-R</vt:lpstr>
      <vt:lpstr>Plus Jakarta Sans</vt:lpstr>
      <vt:lpstr>Symbol</vt:lpstr>
      <vt:lpstr>Times New Roman</vt:lpstr>
      <vt:lpstr>Wingdings</vt:lpstr>
      <vt:lpstr>Office Theme</vt:lpstr>
      <vt:lpstr>Convex Optimization  </vt:lpstr>
      <vt:lpstr>Topics to be covered</vt:lpstr>
      <vt:lpstr>Why Convex Optimization required to understand?</vt:lpstr>
      <vt:lpstr>What is Convex Optimization? </vt:lpstr>
      <vt:lpstr>Convex set and convex functions in R^n</vt:lpstr>
      <vt:lpstr>Convex set</vt:lpstr>
      <vt:lpstr>The convex hulls of two sets in R^2.</vt:lpstr>
      <vt:lpstr>Convex Hull</vt:lpstr>
      <vt:lpstr>Hyperplanes and half spaces</vt:lpstr>
      <vt:lpstr>Hyperplane in R^2, with normal vector a and a point x_0 in the hyperplane</vt:lpstr>
      <vt:lpstr>PowerPoint Presentation</vt:lpstr>
      <vt:lpstr>Halfspaces</vt:lpstr>
      <vt:lpstr>Stationary point</vt:lpstr>
      <vt:lpstr>Saddle point</vt:lpstr>
      <vt:lpstr>Convex functions </vt:lpstr>
      <vt:lpstr>Extended-value extensions </vt:lpstr>
      <vt:lpstr>First-order conditions </vt:lpstr>
      <vt:lpstr>Cont……</vt:lpstr>
      <vt:lpstr>Proof of ﬁrst-order convexity condition</vt:lpstr>
      <vt:lpstr>Suﬃciency</vt:lpstr>
      <vt:lpstr>PowerPoint Presentation</vt:lpstr>
      <vt:lpstr>Optimality of Stationary Points  </vt:lpstr>
      <vt:lpstr>Second-order conditions </vt:lpstr>
      <vt:lpstr>Theorem. A twice continuously differentiable f with an open convex domain dom f is convex iff ∇^2 f(x)≽0 is positive semidefinite at every x ∈ dom f . </vt:lpstr>
      <vt:lpstr>Proof (cont’d). (“⇐”).</vt:lpstr>
      <vt:lpstr>On R</vt:lpstr>
      <vt:lpstr>PowerPoint Presentation</vt:lpstr>
      <vt:lpstr>Example</vt:lpstr>
      <vt:lpstr>Jensen’s inequality</vt:lpstr>
      <vt:lpstr>Example</vt:lpstr>
      <vt:lpstr>Unconstrained optimization problem </vt:lpstr>
      <vt:lpstr>Unimodal single variable function </vt:lpstr>
      <vt:lpstr>Fibonacci search</vt:lpstr>
      <vt:lpstr>Algorithm (Fibonacci)</vt:lpstr>
      <vt:lpstr>Note</vt:lpstr>
      <vt:lpstr>Python code</vt:lpstr>
      <vt:lpstr>Golden section method</vt:lpstr>
      <vt:lpstr>Algorithm (Golden section)</vt:lpstr>
      <vt:lpstr>Python code</vt:lpstr>
      <vt:lpstr>Example</vt:lpstr>
      <vt:lpstr>PowerPoint Presentation</vt:lpstr>
      <vt:lpstr>Smooth Functions</vt:lpstr>
      <vt:lpstr>Necessary and Sufficient Conditions  for  Local Minimizer  in  Unconstrained Optimization </vt:lpstr>
      <vt:lpstr>First-Order Necessary Condition</vt:lpstr>
      <vt:lpstr>Example :The Rosenbrock function for two variables, given by:f(x)=100(x_2-x_1^2 )^2+(1-x_1 )^2.</vt:lpstr>
      <vt:lpstr>Second-Order Necessary Conditions </vt:lpstr>
      <vt:lpstr>Example:</vt:lpstr>
      <vt:lpstr> Algorithms for Solving Unconstrained Minimization problems </vt:lpstr>
      <vt:lpstr>Cont…..</vt:lpstr>
      <vt:lpstr>Approach</vt:lpstr>
      <vt:lpstr>Line Search Descent Method</vt:lpstr>
      <vt:lpstr>PowerPoint Presentation</vt:lpstr>
      <vt:lpstr>PowerPoint Presentation</vt:lpstr>
      <vt:lpstr>Algorithm: General descent method. </vt:lpstr>
      <vt:lpstr>Exact line search</vt:lpstr>
      <vt:lpstr>Gradient descent method</vt:lpstr>
      <vt:lpstr>Gradient Descent Method </vt:lpstr>
      <vt:lpstr>Algorithm: Gradient descent method</vt:lpstr>
      <vt:lpstr>Stopping criterion</vt:lpstr>
      <vt:lpstr>PowerPoint Presentation</vt:lpstr>
      <vt:lpstr>PowerPoint Presentation</vt:lpstr>
      <vt:lpstr>Some Gradient Descent methods</vt:lpstr>
      <vt:lpstr>Gradient Descent (GD) Algorithm</vt:lpstr>
      <vt:lpstr>Some Obvious questions?</vt:lpstr>
      <vt:lpstr>An Experiment</vt:lpstr>
      <vt:lpstr>Experiment</vt:lpstr>
      <vt:lpstr>Gradient Descent</vt:lpstr>
      <vt:lpstr>Gradient Descent</vt:lpstr>
      <vt:lpstr>Expt cont….</vt:lpstr>
      <vt:lpstr>Gradient Descent</vt:lpstr>
      <vt:lpstr>Gradient Descent</vt:lpstr>
      <vt:lpstr>Does Learning rate matters?</vt:lpstr>
      <vt:lpstr>Line Search </vt:lpstr>
      <vt:lpstr>Backtracking Line Search</vt:lpstr>
      <vt:lpstr>Backtracking Line Search</vt:lpstr>
      <vt:lpstr>Backtracking Line Search</vt:lpstr>
      <vt:lpstr>Backtracking Line Search</vt:lpstr>
      <vt:lpstr>Gradient Descent: Convex Functions</vt:lpstr>
      <vt:lpstr>Dealing with Non-differentiable Functions</vt:lpstr>
      <vt:lpstr>Sub-gradients</vt:lpstr>
      <vt:lpstr>Sub-Gradient For Absolute Value function</vt:lpstr>
      <vt:lpstr>Sub-Gradient Descent</vt:lpstr>
      <vt:lpstr>Conjugate Gradient method</vt:lpstr>
      <vt:lpstr>Mutual Conjugacy </vt:lpstr>
      <vt:lpstr>Linear Conjugate Gradient Method</vt:lpstr>
      <vt:lpstr>Conjugate Direction Algorithm linear conjugate gradient algorithm </vt:lpstr>
      <vt:lpstr>Example &amp;its code</vt:lpstr>
      <vt:lpstr>PowerPoint Presentation</vt:lpstr>
      <vt:lpstr>PowerPoint Presentation</vt:lpstr>
      <vt:lpstr>PowerPoint Presentation</vt:lpstr>
      <vt:lpstr>Constrained Optimization  and  KKT conditions</vt:lpstr>
      <vt:lpstr>PowerPoint Presentation</vt:lpstr>
      <vt:lpstr>PowerPoint Presentation</vt:lpstr>
      <vt:lpstr>PowerPoint Presentation</vt:lpstr>
      <vt:lpstr>Definition</vt:lpstr>
      <vt:lpstr>Solution methods </vt:lpstr>
      <vt:lpstr>Equality constraints </vt:lpstr>
      <vt:lpstr>FIRST-ORDER NECESSARY CONDITIONS (FONC)</vt:lpstr>
      <vt:lpstr>FONC(Lagrange Condition)</vt:lpstr>
      <vt:lpstr>PowerPoint Presentation</vt:lpstr>
      <vt:lpstr>Example </vt:lpstr>
      <vt:lpstr>Second-Order Necessary Conditions</vt:lpstr>
      <vt:lpstr> Second-order sufﬁcient condition (SOSC) </vt:lpstr>
      <vt:lpstr>Mixed Constraints </vt:lpstr>
      <vt:lpstr>Definitions</vt:lpstr>
      <vt:lpstr>First order necessary condition (FONC) </vt:lpstr>
      <vt:lpstr>Remarks. </vt:lpstr>
      <vt:lpstr>Example.</vt:lpstr>
      <vt:lpstr>Primal-Dual method for solving constrained optimization problems</vt:lpstr>
      <vt:lpstr>PowerPoint Presentation</vt:lpstr>
      <vt:lpstr>Primal-Dual method for solving constrained optimization problems</vt:lpstr>
      <vt:lpstr>PowerPoint Presentation</vt:lpstr>
      <vt:lpstr>PowerPoint Presentation</vt:lpstr>
      <vt:lpstr>PowerPoint Presentation</vt:lpstr>
      <vt:lpstr>Weak and strong duality </vt:lpstr>
      <vt:lpstr>PowerPoint Presentation</vt:lpstr>
      <vt:lpstr>Let us demonstrate on a LPP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Rupaj Kumar Nayak</dc:creator>
  <cp:lastModifiedBy>Rupaj Kumar Nayak</cp:lastModifiedBy>
  <cp:revision>137</cp:revision>
  <dcterms:created xsi:type="dcterms:W3CDTF">2024-07-29T12:14:35Z</dcterms:created>
  <dcterms:modified xsi:type="dcterms:W3CDTF">2024-11-22T07:12:37Z</dcterms:modified>
</cp:coreProperties>
</file>